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69" r:id="rId3"/>
    <p:sldId id="272" r:id="rId4"/>
    <p:sldId id="274" r:id="rId5"/>
    <p:sldId id="270" r:id="rId6"/>
    <p:sldId id="279" r:id="rId7"/>
    <p:sldId id="267" r:id="rId8"/>
    <p:sldId id="276" r:id="rId9"/>
    <p:sldId id="278" r:id="rId10"/>
    <p:sldId id="258" r:id="rId11"/>
    <p:sldId id="277" r:id="rId12"/>
    <p:sldId id="266" r:id="rId13"/>
    <p:sldId id="264"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vish Jhaveri" initials="KJ" lastIdx="3" clrIdx="0">
    <p:extLst>
      <p:ext uri="{19B8F6BF-5375-455C-9EA6-DF929625EA0E}">
        <p15:presenceInfo xmlns:p15="http://schemas.microsoft.com/office/powerpoint/2012/main" userId="Kavish Jhave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06" autoAdjust="0"/>
    <p:restoredTop sz="84417" autoAdjust="0"/>
  </p:normalViewPr>
  <p:slideViewPr>
    <p:cSldViewPr snapToGrid="0" showGuides="1">
      <p:cViewPr varScale="1">
        <p:scale>
          <a:sx n="72" d="100"/>
          <a:sy n="72" d="100"/>
        </p:scale>
        <p:origin x="32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B59E6-1B8C-4528-ABA5-FFC55C6A37D7}" type="datetimeFigureOut">
              <a:rPr lang="en-ID" smtClean="0"/>
              <a:pPr/>
              <a:t>1/7/2020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E0ABA-F87D-417D-8ADE-06B76CDABC29}" type="slidenum">
              <a:rPr lang="en-ID" smtClean="0"/>
              <a:pPr/>
              <a:t>‹#›</a:t>
            </a:fld>
            <a:endParaRPr lang="en-ID"/>
          </a:p>
        </p:txBody>
      </p:sp>
    </p:spTree>
    <p:extLst>
      <p:ext uri="{BB962C8B-B14F-4D97-AF65-F5344CB8AC3E}">
        <p14:creationId xmlns:p14="http://schemas.microsoft.com/office/powerpoint/2010/main" val="1241516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9C61C9-9D17-4586-B2E5-E1A115DE627B}" type="slidenum">
              <a:rPr lang="en-ID" smtClean="0"/>
              <a:pPr/>
              <a:t>1</a:t>
            </a:fld>
            <a:endParaRPr lang="en-ID"/>
          </a:p>
        </p:txBody>
      </p:sp>
    </p:spTree>
    <p:extLst>
      <p:ext uri="{BB962C8B-B14F-4D97-AF65-F5344CB8AC3E}">
        <p14:creationId xmlns:p14="http://schemas.microsoft.com/office/powerpoint/2010/main" val="40201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9C61C9-9D17-4586-B2E5-E1A115DE627B}" type="slidenum">
              <a:rPr lang="en-ID" smtClean="0"/>
              <a:pPr/>
              <a:t>8</a:t>
            </a:fld>
            <a:endParaRPr lang="en-ID"/>
          </a:p>
        </p:txBody>
      </p:sp>
    </p:spTree>
    <p:extLst>
      <p:ext uri="{BB962C8B-B14F-4D97-AF65-F5344CB8AC3E}">
        <p14:creationId xmlns:p14="http://schemas.microsoft.com/office/powerpoint/2010/main" val="1623830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9C61C9-9D17-4586-B2E5-E1A115DE627B}" type="slidenum">
              <a:rPr lang="en-ID" smtClean="0"/>
              <a:pPr/>
              <a:t>10</a:t>
            </a:fld>
            <a:endParaRPr lang="en-ID"/>
          </a:p>
        </p:txBody>
      </p:sp>
    </p:spTree>
    <p:extLst>
      <p:ext uri="{BB962C8B-B14F-4D97-AF65-F5344CB8AC3E}">
        <p14:creationId xmlns:p14="http://schemas.microsoft.com/office/powerpoint/2010/main" val="402014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9C61C9-9D17-4586-B2E5-E1A115DE627B}" type="slidenum">
              <a:rPr lang="en-ID" smtClean="0"/>
              <a:pPr/>
              <a:t>12</a:t>
            </a:fld>
            <a:endParaRPr lang="en-ID"/>
          </a:p>
        </p:txBody>
      </p:sp>
    </p:spTree>
    <p:extLst>
      <p:ext uri="{BB962C8B-B14F-4D97-AF65-F5344CB8AC3E}">
        <p14:creationId xmlns:p14="http://schemas.microsoft.com/office/powerpoint/2010/main" val="402014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9C61C9-9D17-4586-B2E5-E1A115DE627B}" type="slidenum">
              <a:rPr lang="en-ID" smtClean="0"/>
              <a:pPr/>
              <a:t>13</a:t>
            </a:fld>
            <a:endParaRPr lang="en-ID"/>
          </a:p>
        </p:txBody>
      </p:sp>
    </p:spTree>
    <p:extLst>
      <p:ext uri="{BB962C8B-B14F-4D97-AF65-F5344CB8AC3E}">
        <p14:creationId xmlns:p14="http://schemas.microsoft.com/office/powerpoint/2010/main" val="402014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5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9C61C9-9D17-4586-B2E5-E1A115DE627B}" type="slidenum">
              <a:rPr lang="en-ID" smtClean="0"/>
              <a:pPr/>
              <a:t>14</a:t>
            </a:fld>
            <a:endParaRPr lang="en-ID"/>
          </a:p>
        </p:txBody>
      </p:sp>
    </p:spTree>
    <p:extLst>
      <p:ext uri="{BB962C8B-B14F-4D97-AF65-F5344CB8AC3E}">
        <p14:creationId xmlns:p14="http://schemas.microsoft.com/office/powerpoint/2010/main" val="4020148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6BD24-677A-4F43-93CA-F29C9CA4E87A}"/>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5" name="Footer Placeholder 4">
            <a:extLst>
              <a:ext uri="{FF2B5EF4-FFF2-40B4-BE49-F238E27FC236}">
                <a16:creationId xmlns:a16="http://schemas.microsoft.com/office/drawing/2014/main" id="{46727799-76BF-42AE-AA81-40F59667E52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1A3C53B-957A-44FB-8CFE-4BD1572E89AA}"/>
              </a:ext>
            </a:extLst>
          </p:cNvPr>
          <p:cNvSpPr>
            <a:spLocks noGrp="1"/>
          </p:cNvSpPr>
          <p:nvPr>
            <p:ph type="sldNum" sz="quarter" idx="12"/>
          </p:nvPr>
        </p:nvSpPr>
        <p:spPr/>
        <p:txBody>
          <a:bodyPr/>
          <a:lstStyle/>
          <a:p>
            <a:fld id="{8DABB50B-6253-4500-AA51-A1B10E09B9A7}" type="slidenum">
              <a:rPr lang="en-ID" smtClean="0"/>
              <a:pPr/>
              <a:t>‹#›</a:t>
            </a:fld>
            <a:endParaRPr lang="en-ID"/>
          </a:p>
        </p:txBody>
      </p:sp>
      <p:sp>
        <p:nvSpPr>
          <p:cNvPr id="7" name="Oval 6">
            <a:extLst>
              <a:ext uri="{FF2B5EF4-FFF2-40B4-BE49-F238E27FC236}">
                <a16:creationId xmlns:a16="http://schemas.microsoft.com/office/drawing/2014/main" id="{BC2FE7D8-E3E5-4C56-A61B-AD09A1EBA3B6}"/>
              </a:ext>
            </a:extLst>
          </p:cNvPr>
          <p:cNvSpPr/>
          <p:nvPr userDrawn="1"/>
        </p:nvSpPr>
        <p:spPr>
          <a:xfrm>
            <a:off x="485878" y="357648"/>
            <a:ext cx="465780" cy="45702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Freeform: Shape 7">
            <a:extLst>
              <a:ext uri="{FF2B5EF4-FFF2-40B4-BE49-F238E27FC236}">
                <a16:creationId xmlns:a16="http://schemas.microsoft.com/office/drawing/2014/main" id="{F03CC948-141E-4253-A0AC-62A0F7BC38CF}"/>
              </a:ext>
            </a:extLst>
          </p:cNvPr>
          <p:cNvSpPr/>
          <p:nvPr userDrawn="1"/>
        </p:nvSpPr>
        <p:spPr>
          <a:xfrm>
            <a:off x="5486266" y="2318586"/>
            <a:ext cx="1409026" cy="1350875"/>
          </a:xfrm>
          <a:custGeom>
            <a:avLst/>
            <a:gdLst>
              <a:gd name="connsiteX0" fmla="*/ 416605 w 3000375"/>
              <a:gd name="connsiteY0" fmla="*/ 2051476 h 2876550"/>
              <a:gd name="connsiteX1" fmla="*/ 453752 w 3000375"/>
              <a:gd name="connsiteY1" fmla="*/ 2086718 h 2876550"/>
              <a:gd name="connsiteX2" fmla="*/ 693782 w 3000375"/>
              <a:gd name="connsiteY2" fmla="*/ 2587733 h 2876550"/>
              <a:gd name="connsiteX3" fmla="*/ 1266235 w 3000375"/>
              <a:gd name="connsiteY3" fmla="*/ 2876341 h 2876550"/>
              <a:gd name="connsiteX4" fmla="*/ 2077765 w 3000375"/>
              <a:gd name="connsiteY4" fmla="*/ 2280076 h 2876550"/>
              <a:gd name="connsiteX5" fmla="*/ 2608307 w 3000375"/>
              <a:gd name="connsiteY5" fmla="*/ 1969561 h 2876550"/>
              <a:gd name="connsiteX6" fmla="*/ 3005500 w 3000375"/>
              <a:gd name="connsiteY6" fmla="*/ 1531411 h 2876550"/>
              <a:gd name="connsiteX7" fmla="*/ 2789282 w 3000375"/>
              <a:gd name="connsiteY7" fmla="*/ 931336 h 2876550"/>
              <a:gd name="connsiteX8" fmla="*/ 2661647 w 3000375"/>
              <a:gd name="connsiteY8" fmla="*/ 83611 h 2876550"/>
              <a:gd name="connsiteX9" fmla="*/ 1537697 w 3000375"/>
              <a:gd name="connsiteY9" fmla="*/ 256013 h 2876550"/>
              <a:gd name="connsiteX10" fmla="*/ 700450 w 3000375"/>
              <a:gd name="connsiteY10" fmla="*/ 112186 h 2876550"/>
              <a:gd name="connsiteX11" fmla="*/ 183242 w 3000375"/>
              <a:gd name="connsiteY11" fmla="*/ 342691 h 2876550"/>
              <a:gd name="connsiteX12" fmla="*/ 133712 w 3000375"/>
              <a:gd name="connsiteY12" fmla="*/ 784651 h 2876550"/>
              <a:gd name="connsiteX13" fmla="*/ 67990 w 3000375"/>
              <a:gd name="connsiteY13" fmla="*/ 1319003 h 2876550"/>
              <a:gd name="connsiteX14" fmla="*/ 362 w 3000375"/>
              <a:gd name="connsiteY14" fmla="*/ 1511408 h 2876550"/>
              <a:gd name="connsiteX15" fmla="*/ 34652 w 3000375"/>
              <a:gd name="connsiteY15" fmla="*/ 1660951 h 2876550"/>
              <a:gd name="connsiteX16" fmla="*/ 416605 w 3000375"/>
              <a:gd name="connsiteY16" fmla="*/ 2051476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375" h="2876550">
                <a:moveTo>
                  <a:pt x="416605" y="2051476"/>
                </a:moveTo>
                <a:cubicBezTo>
                  <a:pt x="428987" y="2062906"/>
                  <a:pt x="441370" y="2074336"/>
                  <a:pt x="453752" y="2086718"/>
                </a:cubicBezTo>
                <a:cubicBezTo>
                  <a:pt x="596627" y="2228641"/>
                  <a:pt x="568052" y="2425808"/>
                  <a:pt x="693782" y="2587733"/>
                </a:cubicBezTo>
                <a:cubicBezTo>
                  <a:pt x="829990" y="2762993"/>
                  <a:pt x="1045255" y="2856338"/>
                  <a:pt x="1266235" y="2876341"/>
                </a:cubicBezTo>
                <a:cubicBezTo>
                  <a:pt x="1742485" y="2918251"/>
                  <a:pt x="2007280" y="2363896"/>
                  <a:pt x="2077765" y="2280076"/>
                </a:cubicBezTo>
                <a:cubicBezTo>
                  <a:pt x="2210162" y="2121008"/>
                  <a:pt x="2408282" y="2021948"/>
                  <a:pt x="2608307" y="1969561"/>
                </a:cubicBezTo>
                <a:cubicBezTo>
                  <a:pt x="2873103" y="1900028"/>
                  <a:pt x="3005500" y="1738103"/>
                  <a:pt x="3005500" y="1531411"/>
                </a:cubicBezTo>
                <a:cubicBezTo>
                  <a:pt x="3005500" y="1262806"/>
                  <a:pt x="2823572" y="1206608"/>
                  <a:pt x="2789282" y="931336"/>
                </a:cubicBezTo>
                <a:cubicBezTo>
                  <a:pt x="2763565" y="726548"/>
                  <a:pt x="3045505" y="363646"/>
                  <a:pt x="2661647" y="83611"/>
                </a:cubicBezTo>
                <a:cubicBezTo>
                  <a:pt x="2299697" y="-180232"/>
                  <a:pt x="2027282" y="265538"/>
                  <a:pt x="1537697" y="256013"/>
                </a:cubicBezTo>
                <a:cubicBezTo>
                  <a:pt x="1342435" y="252203"/>
                  <a:pt x="895712" y="104566"/>
                  <a:pt x="700450" y="112186"/>
                </a:cubicBezTo>
                <a:cubicBezTo>
                  <a:pt x="505187" y="119806"/>
                  <a:pt x="298495" y="184576"/>
                  <a:pt x="183242" y="342691"/>
                </a:cubicBezTo>
                <a:cubicBezTo>
                  <a:pt x="80372" y="484613"/>
                  <a:pt x="80372" y="630346"/>
                  <a:pt x="133712" y="784651"/>
                </a:cubicBezTo>
                <a:cubicBezTo>
                  <a:pt x="192767" y="955148"/>
                  <a:pt x="140380" y="1158031"/>
                  <a:pt x="67990" y="1319003"/>
                </a:cubicBezTo>
                <a:cubicBezTo>
                  <a:pt x="39415" y="1381868"/>
                  <a:pt x="5125" y="1442828"/>
                  <a:pt x="362" y="1511408"/>
                </a:cubicBezTo>
                <a:cubicBezTo>
                  <a:pt x="-2495" y="1562843"/>
                  <a:pt x="11792" y="1614278"/>
                  <a:pt x="34652" y="1660951"/>
                </a:cubicBezTo>
                <a:cubicBezTo>
                  <a:pt x="116567" y="1829543"/>
                  <a:pt x="281350" y="1929556"/>
                  <a:pt x="416605" y="2051476"/>
                </a:cubicBezTo>
                <a:close/>
              </a:path>
            </a:pathLst>
          </a:custGeom>
          <a:solidFill>
            <a:schemeClr val="bg1">
              <a:lumMod val="95000"/>
            </a:schemeClr>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986135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3D31D-6E19-4A13-A544-A8395E5E4F2A}"/>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4D6B023-777C-4E30-B2FD-6F171FBC45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2BACE2E-653A-44D5-818C-CD177B2A28E3}"/>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5" name="Footer Placeholder 4">
            <a:extLst>
              <a:ext uri="{FF2B5EF4-FFF2-40B4-BE49-F238E27FC236}">
                <a16:creationId xmlns:a16="http://schemas.microsoft.com/office/drawing/2014/main" id="{F9685645-49BC-48E3-A9F0-DA5F013144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ED81ABA-5DE5-43BD-A856-DDF19ECE8317}"/>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3994805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7ADF0B-7F9A-4F68-8D48-1664FEBB2BE7}"/>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10D5AB8-02E0-4526-8530-BC37CA71503C}"/>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4857C07-4BD1-4E98-847A-28554A017FBE}"/>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5" name="Footer Placeholder 4">
            <a:extLst>
              <a:ext uri="{FF2B5EF4-FFF2-40B4-BE49-F238E27FC236}">
                <a16:creationId xmlns:a16="http://schemas.microsoft.com/office/drawing/2014/main" id="{DD78D1D6-884A-4735-B815-1799499FA4D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D2C6796-299C-4045-81BD-F7AA8BD9400F}"/>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2088803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6BD24-677A-4F43-93CA-F29C9CA4E87A}"/>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5" name="Footer Placeholder 4">
            <a:extLst>
              <a:ext uri="{FF2B5EF4-FFF2-40B4-BE49-F238E27FC236}">
                <a16:creationId xmlns:a16="http://schemas.microsoft.com/office/drawing/2014/main" id="{46727799-76BF-42AE-AA81-40F59667E52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1A3C53B-957A-44FB-8CFE-4BD1572E89AA}"/>
              </a:ext>
            </a:extLst>
          </p:cNvPr>
          <p:cNvSpPr>
            <a:spLocks noGrp="1"/>
          </p:cNvSpPr>
          <p:nvPr>
            <p:ph type="sldNum" sz="quarter" idx="12"/>
          </p:nvPr>
        </p:nvSpPr>
        <p:spPr/>
        <p:txBody>
          <a:bodyPr/>
          <a:lstStyle/>
          <a:p>
            <a:fld id="{8DABB50B-6253-4500-AA51-A1B10E09B9A7}" type="slidenum">
              <a:rPr lang="en-ID" smtClean="0"/>
              <a:pPr/>
              <a:t>‹#›</a:t>
            </a:fld>
            <a:endParaRPr lang="en-ID"/>
          </a:p>
        </p:txBody>
      </p:sp>
      <p:sp>
        <p:nvSpPr>
          <p:cNvPr id="7" name="Oval 6">
            <a:extLst>
              <a:ext uri="{FF2B5EF4-FFF2-40B4-BE49-F238E27FC236}">
                <a16:creationId xmlns:a16="http://schemas.microsoft.com/office/drawing/2014/main" id="{BC2FE7D8-E3E5-4C56-A61B-AD09A1EBA3B6}"/>
              </a:ext>
            </a:extLst>
          </p:cNvPr>
          <p:cNvSpPr/>
          <p:nvPr userDrawn="1"/>
        </p:nvSpPr>
        <p:spPr>
          <a:xfrm>
            <a:off x="485878" y="357648"/>
            <a:ext cx="465780" cy="45702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Freeform: Shape 7">
            <a:extLst>
              <a:ext uri="{FF2B5EF4-FFF2-40B4-BE49-F238E27FC236}">
                <a16:creationId xmlns:a16="http://schemas.microsoft.com/office/drawing/2014/main" id="{F03CC948-141E-4253-A0AC-62A0F7BC38CF}"/>
              </a:ext>
            </a:extLst>
          </p:cNvPr>
          <p:cNvSpPr/>
          <p:nvPr userDrawn="1"/>
        </p:nvSpPr>
        <p:spPr>
          <a:xfrm>
            <a:off x="5486266" y="2318586"/>
            <a:ext cx="1409026" cy="1350875"/>
          </a:xfrm>
          <a:custGeom>
            <a:avLst/>
            <a:gdLst>
              <a:gd name="connsiteX0" fmla="*/ 416605 w 3000375"/>
              <a:gd name="connsiteY0" fmla="*/ 2051476 h 2876550"/>
              <a:gd name="connsiteX1" fmla="*/ 453752 w 3000375"/>
              <a:gd name="connsiteY1" fmla="*/ 2086718 h 2876550"/>
              <a:gd name="connsiteX2" fmla="*/ 693782 w 3000375"/>
              <a:gd name="connsiteY2" fmla="*/ 2587733 h 2876550"/>
              <a:gd name="connsiteX3" fmla="*/ 1266235 w 3000375"/>
              <a:gd name="connsiteY3" fmla="*/ 2876341 h 2876550"/>
              <a:gd name="connsiteX4" fmla="*/ 2077765 w 3000375"/>
              <a:gd name="connsiteY4" fmla="*/ 2280076 h 2876550"/>
              <a:gd name="connsiteX5" fmla="*/ 2608307 w 3000375"/>
              <a:gd name="connsiteY5" fmla="*/ 1969561 h 2876550"/>
              <a:gd name="connsiteX6" fmla="*/ 3005500 w 3000375"/>
              <a:gd name="connsiteY6" fmla="*/ 1531411 h 2876550"/>
              <a:gd name="connsiteX7" fmla="*/ 2789282 w 3000375"/>
              <a:gd name="connsiteY7" fmla="*/ 931336 h 2876550"/>
              <a:gd name="connsiteX8" fmla="*/ 2661647 w 3000375"/>
              <a:gd name="connsiteY8" fmla="*/ 83611 h 2876550"/>
              <a:gd name="connsiteX9" fmla="*/ 1537697 w 3000375"/>
              <a:gd name="connsiteY9" fmla="*/ 256013 h 2876550"/>
              <a:gd name="connsiteX10" fmla="*/ 700450 w 3000375"/>
              <a:gd name="connsiteY10" fmla="*/ 112186 h 2876550"/>
              <a:gd name="connsiteX11" fmla="*/ 183242 w 3000375"/>
              <a:gd name="connsiteY11" fmla="*/ 342691 h 2876550"/>
              <a:gd name="connsiteX12" fmla="*/ 133712 w 3000375"/>
              <a:gd name="connsiteY12" fmla="*/ 784651 h 2876550"/>
              <a:gd name="connsiteX13" fmla="*/ 67990 w 3000375"/>
              <a:gd name="connsiteY13" fmla="*/ 1319003 h 2876550"/>
              <a:gd name="connsiteX14" fmla="*/ 362 w 3000375"/>
              <a:gd name="connsiteY14" fmla="*/ 1511408 h 2876550"/>
              <a:gd name="connsiteX15" fmla="*/ 34652 w 3000375"/>
              <a:gd name="connsiteY15" fmla="*/ 1660951 h 2876550"/>
              <a:gd name="connsiteX16" fmla="*/ 416605 w 3000375"/>
              <a:gd name="connsiteY16" fmla="*/ 2051476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375" h="2876550">
                <a:moveTo>
                  <a:pt x="416605" y="2051476"/>
                </a:moveTo>
                <a:cubicBezTo>
                  <a:pt x="428987" y="2062906"/>
                  <a:pt x="441370" y="2074336"/>
                  <a:pt x="453752" y="2086718"/>
                </a:cubicBezTo>
                <a:cubicBezTo>
                  <a:pt x="596627" y="2228641"/>
                  <a:pt x="568052" y="2425808"/>
                  <a:pt x="693782" y="2587733"/>
                </a:cubicBezTo>
                <a:cubicBezTo>
                  <a:pt x="829990" y="2762993"/>
                  <a:pt x="1045255" y="2856338"/>
                  <a:pt x="1266235" y="2876341"/>
                </a:cubicBezTo>
                <a:cubicBezTo>
                  <a:pt x="1742485" y="2918251"/>
                  <a:pt x="2007280" y="2363896"/>
                  <a:pt x="2077765" y="2280076"/>
                </a:cubicBezTo>
                <a:cubicBezTo>
                  <a:pt x="2210162" y="2121008"/>
                  <a:pt x="2408282" y="2021948"/>
                  <a:pt x="2608307" y="1969561"/>
                </a:cubicBezTo>
                <a:cubicBezTo>
                  <a:pt x="2873103" y="1900028"/>
                  <a:pt x="3005500" y="1738103"/>
                  <a:pt x="3005500" y="1531411"/>
                </a:cubicBezTo>
                <a:cubicBezTo>
                  <a:pt x="3005500" y="1262806"/>
                  <a:pt x="2823572" y="1206608"/>
                  <a:pt x="2789282" y="931336"/>
                </a:cubicBezTo>
                <a:cubicBezTo>
                  <a:pt x="2763565" y="726548"/>
                  <a:pt x="3045505" y="363646"/>
                  <a:pt x="2661647" y="83611"/>
                </a:cubicBezTo>
                <a:cubicBezTo>
                  <a:pt x="2299697" y="-180232"/>
                  <a:pt x="2027282" y="265538"/>
                  <a:pt x="1537697" y="256013"/>
                </a:cubicBezTo>
                <a:cubicBezTo>
                  <a:pt x="1342435" y="252203"/>
                  <a:pt x="895712" y="104566"/>
                  <a:pt x="700450" y="112186"/>
                </a:cubicBezTo>
                <a:cubicBezTo>
                  <a:pt x="505187" y="119806"/>
                  <a:pt x="298495" y="184576"/>
                  <a:pt x="183242" y="342691"/>
                </a:cubicBezTo>
                <a:cubicBezTo>
                  <a:pt x="80372" y="484613"/>
                  <a:pt x="80372" y="630346"/>
                  <a:pt x="133712" y="784651"/>
                </a:cubicBezTo>
                <a:cubicBezTo>
                  <a:pt x="192767" y="955148"/>
                  <a:pt x="140380" y="1158031"/>
                  <a:pt x="67990" y="1319003"/>
                </a:cubicBezTo>
                <a:cubicBezTo>
                  <a:pt x="39415" y="1381868"/>
                  <a:pt x="5125" y="1442828"/>
                  <a:pt x="362" y="1511408"/>
                </a:cubicBezTo>
                <a:cubicBezTo>
                  <a:pt x="-2495" y="1562843"/>
                  <a:pt x="11792" y="1614278"/>
                  <a:pt x="34652" y="1660951"/>
                </a:cubicBezTo>
                <a:cubicBezTo>
                  <a:pt x="116567" y="1829543"/>
                  <a:pt x="281350" y="1929556"/>
                  <a:pt x="416605" y="2051476"/>
                </a:cubicBezTo>
                <a:close/>
              </a:path>
            </a:pathLst>
          </a:custGeom>
          <a:solidFill>
            <a:schemeClr val="bg1">
              <a:lumMod val="95000"/>
            </a:schemeClr>
          </a:solidFill>
          <a:ln w="9525" cap="flat">
            <a:noFill/>
            <a:prstDash val="solid"/>
            <a:miter/>
          </a:ln>
        </p:spPr>
        <p:txBody>
          <a:bodyPr rtlCol="0" anchor="ctr"/>
          <a:lstStyle/>
          <a:p>
            <a:endParaRPr lang="en-ID"/>
          </a:p>
        </p:txBody>
      </p:sp>
      <p:sp>
        <p:nvSpPr>
          <p:cNvPr id="9" name="Oval 8">
            <a:extLst>
              <a:ext uri="{FF2B5EF4-FFF2-40B4-BE49-F238E27FC236}">
                <a16:creationId xmlns:a16="http://schemas.microsoft.com/office/drawing/2014/main" id="{C691206C-5233-404C-B1ED-13D7E2740920}"/>
              </a:ext>
            </a:extLst>
          </p:cNvPr>
          <p:cNvSpPr/>
          <p:nvPr userDrawn="1"/>
        </p:nvSpPr>
        <p:spPr>
          <a:xfrm>
            <a:off x="1348740" y="586161"/>
            <a:ext cx="2245360" cy="220315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Freeform: Shape 12">
            <a:extLst>
              <a:ext uri="{FF2B5EF4-FFF2-40B4-BE49-F238E27FC236}">
                <a16:creationId xmlns:a16="http://schemas.microsoft.com/office/drawing/2014/main" id="{DFB4C8DB-A018-4681-8805-618E5CEE879A}"/>
              </a:ext>
            </a:extLst>
          </p:cNvPr>
          <p:cNvSpPr/>
          <p:nvPr userDrawn="1"/>
        </p:nvSpPr>
        <p:spPr>
          <a:xfrm flipH="1">
            <a:off x="3" y="4936192"/>
            <a:ext cx="4103234" cy="1921809"/>
          </a:xfrm>
          <a:custGeom>
            <a:avLst/>
            <a:gdLst>
              <a:gd name="connsiteX0" fmla="*/ 2953963 w 4103233"/>
              <a:gd name="connsiteY0" fmla="*/ 0 h 1921809"/>
              <a:gd name="connsiteX1" fmla="*/ 4047222 w 4103233"/>
              <a:gd name="connsiteY1" fmla="*/ 189476 h 1921809"/>
              <a:gd name="connsiteX2" fmla="*/ 4103233 w 4103233"/>
              <a:gd name="connsiteY2" fmla="*/ 211758 h 1921809"/>
              <a:gd name="connsiteX3" fmla="*/ 4103233 w 4103233"/>
              <a:gd name="connsiteY3" fmla="*/ 1921809 h 1921809"/>
              <a:gd name="connsiteX4" fmla="*/ 0 w 4103233"/>
              <a:gd name="connsiteY4" fmla="*/ 1921809 h 1921809"/>
              <a:gd name="connsiteX5" fmla="*/ 110545 w 4103233"/>
              <a:gd name="connsiteY5" fmla="*/ 1692332 h 1921809"/>
              <a:gd name="connsiteX6" fmla="*/ 2953963 w 4103233"/>
              <a:gd name="connsiteY6" fmla="*/ 0 h 192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3233" h="1921809">
                <a:moveTo>
                  <a:pt x="2953963" y="0"/>
                </a:moveTo>
                <a:cubicBezTo>
                  <a:pt x="3337659" y="0"/>
                  <a:pt x="3705746" y="66827"/>
                  <a:pt x="4047222" y="189476"/>
                </a:cubicBezTo>
                <a:lnTo>
                  <a:pt x="4103233" y="211758"/>
                </a:lnTo>
                <a:lnTo>
                  <a:pt x="4103233" y="1921809"/>
                </a:lnTo>
                <a:lnTo>
                  <a:pt x="0" y="1921809"/>
                </a:lnTo>
                <a:lnTo>
                  <a:pt x="110545" y="1692332"/>
                </a:lnTo>
                <a:cubicBezTo>
                  <a:pt x="658139" y="684303"/>
                  <a:pt x="1726137" y="0"/>
                  <a:pt x="2953963" y="0"/>
                </a:cubicBezTo>
                <a:close/>
              </a:path>
            </a:pathLst>
          </a:custGeom>
          <a:gradFill>
            <a:gsLst>
              <a:gs pos="0">
                <a:srgbClr val="5EE2B1"/>
              </a:gs>
              <a:gs pos="100000">
                <a:srgbClr val="115EC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86135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113BCB-DB22-4289-B717-651BE3A0F1F3}"/>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5" name="Footer Placeholder 4">
            <a:extLst>
              <a:ext uri="{FF2B5EF4-FFF2-40B4-BE49-F238E27FC236}">
                <a16:creationId xmlns:a16="http://schemas.microsoft.com/office/drawing/2014/main" id="{85BC457F-B132-4366-B98C-08B5FD991BC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D74EF12-2F99-4F8F-9A1A-29918FAE9D7E}"/>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693256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964AA7B-F2F4-476B-8252-DA39076B5E75}"/>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5" name="Footer Placeholder 4">
            <a:extLst>
              <a:ext uri="{FF2B5EF4-FFF2-40B4-BE49-F238E27FC236}">
                <a16:creationId xmlns:a16="http://schemas.microsoft.com/office/drawing/2014/main" id="{2D798CDC-27E4-48F9-874C-744E68D319C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CFBEFD8-61B5-4808-B1E0-6132436FECD6}"/>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277502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E9EF257-CB8E-4055-923F-FD8CD5419A66}"/>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6" name="Footer Placeholder 5">
            <a:extLst>
              <a:ext uri="{FF2B5EF4-FFF2-40B4-BE49-F238E27FC236}">
                <a16:creationId xmlns:a16="http://schemas.microsoft.com/office/drawing/2014/main" id="{644A8907-3F7F-43C4-8433-D75D69F34526}"/>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6502654-C8D4-482C-A0CD-3861EECB8C74}"/>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1507225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8488-AC96-48A9-B9F8-789B709C68FA}"/>
              </a:ext>
            </a:extLst>
          </p:cNvPr>
          <p:cNvSpPr>
            <a:spLocks noGrp="1"/>
          </p:cNvSpPr>
          <p:nvPr>
            <p:ph type="title"/>
          </p:nvPr>
        </p:nvSpPr>
        <p:spPr>
          <a:xfrm>
            <a:off x="839789"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3E904846-9C23-4977-9604-2ED84A7F6520}"/>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476210-3CCB-4B95-A822-E04FBE5FD9E8}"/>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561EDB8B-8EB0-43AE-8D62-AD5C4C36BE14}"/>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A903B-CF36-40EB-972E-E135A363FDEF}"/>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EEDAD4F3-E02B-4929-99AD-007D38443F21}"/>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8" name="Footer Placeholder 7">
            <a:extLst>
              <a:ext uri="{FF2B5EF4-FFF2-40B4-BE49-F238E27FC236}">
                <a16:creationId xmlns:a16="http://schemas.microsoft.com/office/drawing/2014/main" id="{3FEE4244-5035-4800-A978-A09E6446D921}"/>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7E0CD11E-95F0-4C6D-A51E-33883099A56E}"/>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2080347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55D6-2BE7-42EF-BA9D-385DB4CDC1B4}"/>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6563D97C-06E4-4C94-A58D-BB479793E349}"/>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4" name="Footer Placeholder 3">
            <a:extLst>
              <a:ext uri="{FF2B5EF4-FFF2-40B4-BE49-F238E27FC236}">
                <a16:creationId xmlns:a16="http://schemas.microsoft.com/office/drawing/2014/main" id="{54A56DF6-6212-4FA5-8CA6-A0779BC4F70B}"/>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C9474EB6-7711-4BC4-93CE-38187ABC7D60}"/>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1958808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6440E6-C340-4D9C-9DF4-F0FF352DDB5B}"/>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3" name="Footer Placeholder 2">
            <a:extLst>
              <a:ext uri="{FF2B5EF4-FFF2-40B4-BE49-F238E27FC236}">
                <a16:creationId xmlns:a16="http://schemas.microsoft.com/office/drawing/2014/main" id="{41F9069F-3B29-4DDE-BC1E-47310F884C8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F72DB9BF-71D3-4D20-9505-174A995A1932}"/>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629364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606C-FD21-45DC-A7FF-3C6307855255}"/>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B21EA44F-DB80-4EE1-9B52-EE8CD1CE8683}"/>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095ABF26-81A4-451A-A202-60ED57D0586B}"/>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74BB83-E7EE-47E2-B6E7-3513DEB5D9A2}"/>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6" name="Footer Placeholder 5">
            <a:extLst>
              <a:ext uri="{FF2B5EF4-FFF2-40B4-BE49-F238E27FC236}">
                <a16:creationId xmlns:a16="http://schemas.microsoft.com/office/drawing/2014/main" id="{D7152368-F8EA-4D52-A156-CE64589ABEB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4A3FD8B-A204-411B-88F3-5D538B52FB9D}"/>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184117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4FFD-6B2C-49C9-9FD7-8D123CF2ABA8}"/>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1AB3726-5B13-4557-AE44-899F5465CB95}"/>
              </a:ext>
            </a:extLst>
          </p:cNvPr>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47F3D1BA-AAB1-49C1-9AC7-E0E85DFA33AB}"/>
              </a:ext>
            </a:extLst>
          </p:cNvPr>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7E3FE-2EA7-423E-9601-950A999F6F2B}"/>
              </a:ext>
            </a:extLst>
          </p:cNvPr>
          <p:cNvSpPr>
            <a:spLocks noGrp="1"/>
          </p:cNvSpPr>
          <p:nvPr>
            <p:ph type="dt" sz="half" idx="10"/>
          </p:nvPr>
        </p:nvSpPr>
        <p:spPr/>
        <p:txBody>
          <a:bodyPr/>
          <a:lstStyle/>
          <a:p>
            <a:fld id="{402912F1-713C-47C6-A296-1FE83FC1A59A}" type="datetimeFigureOut">
              <a:rPr lang="en-ID" smtClean="0"/>
              <a:pPr/>
              <a:t>1/7/2020</a:t>
            </a:fld>
            <a:endParaRPr lang="en-ID"/>
          </a:p>
        </p:txBody>
      </p:sp>
      <p:sp>
        <p:nvSpPr>
          <p:cNvPr id="6" name="Footer Placeholder 5">
            <a:extLst>
              <a:ext uri="{FF2B5EF4-FFF2-40B4-BE49-F238E27FC236}">
                <a16:creationId xmlns:a16="http://schemas.microsoft.com/office/drawing/2014/main" id="{BC08CAE7-63E8-4BBE-991A-4A144FA28A8D}"/>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0FA37AD3-2F03-402D-A66E-BD8E6B82D421}"/>
              </a:ext>
            </a:extLst>
          </p:cNvPr>
          <p:cNvSpPr>
            <a:spLocks noGrp="1"/>
          </p:cNvSpPr>
          <p:nvPr>
            <p:ph type="sldNum" sz="quarter" idx="12"/>
          </p:nvPr>
        </p:nvSpPr>
        <p:spPr/>
        <p:txBody>
          <a:bodyPr/>
          <a:lstStyle/>
          <a:p>
            <a:fld id="{8DABB50B-6253-4500-AA51-A1B10E09B9A7}" type="slidenum">
              <a:rPr lang="en-ID" smtClean="0"/>
              <a:pPr/>
              <a:t>‹#›</a:t>
            </a:fld>
            <a:endParaRPr lang="en-ID"/>
          </a:p>
        </p:txBody>
      </p:sp>
    </p:spTree>
    <p:extLst>
      <p:ext uri="{BB962C8B-B14F-4D97-AF65-F5344CB8AC3E}">
        <p14:creationId xmlns:p14="http://schemas.microsoft.com/office/powerpoint/2010/main" val="1718414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F3FF34-9A2F-4B65-AEE7-FACBFD896711}"/>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6F0DD85-754E-4E38-9A38-94572953E969}"/>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9474F2D-F203-4F6E-96FF-67A5DB9FEEB4}"/>
              </a:ext>
            </a:extLst>
          </p:cNvPr>
          <p:cNvSpPr>
            <a:spLocks noGrp="1"/>
          </p:cNvSpPr>
          <p:nvPr>
            <p:ph type="dt" sz="half" idx="2"/>
          </p:nvPr>
        </p:nvSpPr>
        <p:spPr>
          <a:xfrm>
            <a:off x="838199"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2912F1-713C-47C6-A296-1FE83FC1A59A}" type="datetimeFigureOut">
              <a:rPr lang="en-ID" smtClean="0"/>
              <a:pPr/>
              <a:t>1/7/2020</a:t>
            </a:fld>
            <a:endParaRPr lang="en-ID"/>
          </a:p>
        </p:txBody>
      </p:sp>
      <p:sp>
        <p:nvSpPr>
          <p:cNvPr id="5" name="Footer Placeholder 4">
            <a:extLst>
              <a:ext uri="{FF2B5EF4-FFF2-40B4-BE49-F238E27FC236}">
                <a16:creationId xmlns:a16="http://schemas.microsoft.com/office/drawing/2014/main" id="{A8E1612C-8089-41AD-8222-38C845116C3B}"/>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442480E5-691C-46F2-AE43-FD4ADE4E3F97}"/>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BB50B-6253-4500-AA51-A1B10E09B9A7}" type="slidenum">
              <a:rPr lang="en-ID" smtClean="0"/>
              <a:pPr/>
              <a:t>‹#›</a:t>
            </a:fld>
            <a:endParaRPr lang="en-ID"/>
          </a:p>
        </p:txBody>
      </p:sp>
    </p:spTree>
    <p:extLst>
      <p:ext uri="{BB962C8B-B14F-4D97-AF65-F5344CB8AC3E}">
        <p14:creationId xmlns:p14="http://schemas.microsoft.com/office/powerpoint/2010/main" val="3077276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2.png"/><Relationship Id="rId4" Type="http://schemas.openxmlformats.org/officeDocument/2006/relationships/image" Target="../media/image50.jpeg"/></Relationships>
</file>

<file path=ppt/slides/_rels/slide12.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51.emf"/><Relationship Id="rId7" Type="http://schemas.openxmlformats.org/officeDocument/2006/relationships/image" Target="../media/image52.em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54.emf"/></Relationships>
</file>

<file path=ppt/slides/_rels/slide1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5.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4.jpe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2.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4.jpe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7.emf"/><Relationship Id="rId5" Type="http://schemas.openxmlformats.org/officeDocument/2006/relationships/image" Target="../media/image4.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 name="Freeform: Shape 2026">
            <a:extLst>
              <a:ext uri="{FF2B5EF4-FFF2-40B4-BE49-F238E27FC236}">
                <a16:creationId xmlns:a16="http://schemas.microsoft.com/office/drawing/2014/main" id="{EB16E126-2224-47E1-8E05-1A64845B74F2}"/>
              </a:ext>
            </a:extLst>
          </p:cNvPr>
          <p:cNvSpPr/>
          <p:nvPr/>
        </p:nvSpPr>
        <p:spPr>
          <a:xfrm>
            <a:off x="-14928619" y="2095727"/>
            <a:ext cx="15070" cy="15070"/>
          </a:xfrm>
          <a:custGeom>
            <a:avLst/>
            <a:gdLst/>
            <a:ahLst/>
            <a:cxnLst/>
            <a:rect l="l" t="t" r="r" b="b"/>
            <a:pathLst>
              <a:path/>
            </a:pathLst>
          </a:custGeom>
          <a:noFill/>
          <a:ln w="15064" cap="flat">
            <a:noFill/>
            <a:prstDash val="solid"/>
            <a:miter/>
          </a:ln>
        </p:spPr>
        <p:txBody>
          <a:bodyPr rtlCol="0" anchor="ctr"/>
          <a:lstStyle/>
          <a:p>
            <a:endParaRPr lang="en-ID"/>
          </a:p>
        </p:txBody>
      </p:sp>
      <p:sp>
        <p:nvSpPr>
          <p:cNvPr id="12" name="TextBox 11"/>
          <p:cNvSpPr txBox="1"/>
          <p:nvPr/>
        </p:nvSpPr>
        <p:spPr>
          <a:xfrm>
            <a:off x="647700" y="2717079"/>
            <a:ext cx="10586358" cy="769441"/>
          </a:xfrm>
          <a:prstGeom prst="rect">
            <a:avLst/>
          </a:prstGeom>
          <a:noFill/>
        </p:spPr>
        <p:txBody>
          <a:bodyPr wrap="square" rtlCol="0">
            <a:spAutoFit/>
          </a:bodyPr>
          <a:lstStyle/>
          <a:p>
            <a:r>
              <a:rPr lang="en-US" sz="4400" b="1" dirty="0" err="1">
                <a:solidFill>
                  <a:srgbClr val="002060"/>
                </a:solidFill>
                <a:latin typeface="+mj-lt"/>
              </a:rPr>
              <a:t>TimeAlly</a:t>
            </a:r>
            <a:r>
              <a:rPr lang="en-US" sz="4400" b="1" dirty="0">
                <a:solidFill>
                  <a:srgbClr val="002060"/>
                </a:solidFill>
                <a:latin typeface="+mj-lt"/>
              </a:rPr>
              <a:t> PET ( Personal Era Swap Teller )</a:t>
            </a:r>
          </a:p>
        </p:txBody>
      </p:sp>
      <p:sp>
        <p:nvSpPr>
          <p:cNvPr id="6" name="Rectangle 5"/>
          <p:cNvSpPr/>
          <p:nvPr/>
        </p:nvSpPr>
        <p:spPr>
          <a:xfrm>
            <a:off x="0" y="6633253"/>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sp>
        <p:nvSpPr>
          <p:cNvPr id="7" name="Rectangle 6"/>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pic>
        <p:nvPicPr>
          <p:cNvPr id="9" name="Picture 8">
            <a:extLst>
              <a:ext uri="{FF2B5EF4-FFF2-40B4-BE49-F238E27FC236}">
                <a16:creationId xmlns:a16="http://schemas.microsoft.com/office/drawing/2014/main" id="{00060016-F4AE-4534-81BE-E3459F19F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3844" y="2"/>
            <a:ext cx="2035093" cy="1526523"/>
          </a:xfrm>
          <a:prstGeom prst="rect">
            <a:avLst/>
          </a:prstGeom>
        </p:spPr>
      </p:pic>
      <p:pic>
        <p:nvPicPr>
          <p:cNvPr id="11" name="Picture 10">
            <a:extLst>
              <a:ext uri="{FF2B5EF4-FFF2-40B4-BE49-F238E27FC236}">
                <a16:creationId xmlns:a16="http://schemas.microsoft.com/office/drawing/2014/main" id="{872B8ED6-271C-48FD-A000-D0915DAB1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75" y="48987"/>
            <a:ext cx="1275322" cy="1606364"/>
          </a:xfrm>
          <a:prstGeom prst="rect">
            <a:avLst/>
          </a:prstGeom>
        </p:spPr>
      </p:pic>
      <p:pic>
        <p:nvPicPr>
          <p:cNvPr id="13" name="Picture 12">
            <a:extLst>
              <a:ext uri="{FF2B5EF4-FFF2-40B4-BE49-F238E27FC236}">
                <a16:creationId xmlns:a16="http://schemas.microsoft.com/office/drawing/2014/main" id="{0F4D9A9A-D330-41AC-BE5E-EDF06C278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0755" y="4863548"/>
            <a:ext cx="1170316" cy="1788597"/>
          </a:xfrm>
          <a:prstGeom prst="rect">
            <a:avLst/>
          </a:prstGeom>
        </p:spPr>
      </p:pic>
      <p:pic>
        <p:nvPicPr>
          <p:cNvPr id="14" name="Picture 13">
            <a:extLst>
              <a:ext uri="{FF2B5EF4-FFF2-40B4-BE49-F238E27FC236}">
                <a16:creationId xmlns:a16="http://schemas.microsoft.com/office/drawing/2014/main" id="{8B1DA938-2C37-40BC-9281-BE277EBEB368}"/>
              </a:ext>
            </a:extLst>
          </p:cNvPr>
          <p:cNvPicPr>
            <a:picLocks noChangeAspect="1"/>
          </p:cNvPicPr>
          <p:nvPr/>
        </p:nvPicPr>
        <p:blipFill rotWithShape="1">
          <a:blip r:embed="rId6">
            <a:extLst>
              <a:ext uri="{28A0092B-C50C-407E-A947-70E740481C1C}">
                <a14:useLocalDpi xmlns:a14="http://schemas.microsoft.com/office/drawing/2010/main" val="0"/>
              </a:ext>
            </a:extLst>
          </a:blip>
          <a:srcRect l="20147" t="6033" r="21981" b="5623"/>
          <a:stretch/>
        </p:blipFill>
        <p:spPr>
          <a:xfrm>
            <a:off x="10799385" y="4907796"/>
            <a:ext cx="1171686" cy="1788598"/>
          </a:xfrm>
          <a:prstGeom prst="rect">
            <a:avLst/>
          </a:prstGeom>
        </p:spPr>
      </p:pic>
    </p:spTree>
    <p:extLst>
      <p:ext uri="{BB962C8B-B14F-4D97-AF65-F5344CB8AC3E}">
        <p14:creationId xmlns:p14="http://schemas.microsoft.com/office/powerpoint/2010/main" val="3617738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 name="Freeform: Shape 2026">
            <a:extLst>
              <a:ext uri="{FF2B5EF4-FFF2-40B4-BE49-F238E27FC236}">
                <a16:creationId xmlns:a16="http://schemas.microsoft.com/office/drawing/2014/main" id="{EB16E126-2224-47E1-8E05-1A64845B74F2}"/>
              </a:ext>
            </a:extLst>
          </p:cNvPr>
          <p:cNvSpPr/>
          <p:nvPr/>
        </p:nvSpPr>
        <p:spPr>
          <a:xfrm>
            <a:off x="-14928619" y="2095727"/>
            <a:ext cx="15070" cy="15070"/>
          </a:xfrm>
          <a:custGeom>
            <a:avLst/>
            <a:gdLst/>
            <a:ahLst/>
            <a:cxnLst/>
            <a:rect l="l" t="t" r="r" b="b"/>
            <a:pathLst>
              <a:path/>
            </a:pathLst>
          </a:custGeom>
          <a:noFill/>
          <a:ln w="15064" cap="flat">
            <a:noFill/>
            <a:prstDash val="solid"/>
            <a:miter/>
          </a:ln>
        </p:spPr>
        <p:txBody>
          <a:bodyPr rtlCol="0" anchor="ctr"/>
          <a:lstStyle/>
          <a:p>
            <a:endParaRPr lang="en-ID"/>
          </a:p>
        </p:txBody>
      </p:sp>
      <p:sp>
        <p:nvSpPr>
          <p:cNvPr id="14" name="TextBox 13"/>
          <p:cNvSpPr txBox="1"/>
          <p:nvPr/>
        </p:nvSpPr>
        <p:spPr>
          <a:xfrm>
            <a:off x="188486" y="880266"/>
            <a:ext cx="11750240" cy="601703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1100" b="1" u="sng" dirty="0">
                <a:solidFill>
                  <a:srgbClr val="C00000"/>
                </a:solidFill>
              </a:rPr>
              <a:t>Important Smart Contract  Conditions for </a:t>
            </a:r>
            <a:r>
              <a:rPr lang="en-US" sz="1100" b="1" u="sng" dirty="0" err="1">
                <a:solidFill>
                  <a:srgbClr val="C00000"/>
                </a:solidFill>
              </a:rPr>
              <a:t>Stakers</a:t>
            </a:r>
            <a:endParaRPr lang="en-US" sz="1100" b="1" u="sng" dirty="0">
              <a:solidFill>
                <a:srgbClr val="C00000"/>
              </a:solidFill>
            </a:endParaRPr>
          </a:p>
          <a:p>
            <a:pPr algn="just"/>
            <a:endParaRPr lang="en-US" sz="1100" u="sng" dirty="0"/>
          </a:p>
          <a:p>
            <a:pPr lvl="0" algn="just"/>
            <a:r>
              <a:rPr lang="en-US" sz="1100" dirty="0"/>
              <a:t>      PET Starts with </a:t>
            </a:r>
            <a:r>
              <a:rPr lang="en-US" sz="1100" b="1" dirty="0">
                <a:solidFill>
                  <a:srgbClr val="000000"/>
                </a:solidFill>
              </a:rPr>
              <a:t>Systematic Accumulation Plan (</a:t>
            </a:r>
            <a:r>
              <a:rPr lang="en-US" sz="1100" dirty="0"/>
              <a:t>SAP) of minimum 500 ES commitment and above ( </a:t>
            </a:r>
            <a:r>
              <a:rPr lang="en-US" sz="1100" i="1" dirty="0"/>
              <a:t>Please refer to </a:t>
            </a:r>
            <a:r>
              <a:rPr lang="en-US" sz="1100" b="1" i="1" dirty="0"/>
              <a:t>PET Annuity Chart </a:t>
            </a:r>
            <a:r>
              <a:rPr lang="en-US" sz="1100" i="1" dirty="0"/>
              <a:t>) . </a:t>
            </a:r>
            <a:r>
              <a:rPr lang="en-US" sz="1100" dirty="0">
                <a:solidFill>
                  <a:srgbClr val="000000"/>
                </a:solidFill>
              </a:rPr>
              <a:t>PET Bounty will accumulate equal count of ES as per Monthly Target Commitment achieved as per the </a:t>
            </a:r>
            <a:r>
              <a:rPr lang="en-US" sz="1100" dirty="0" err="1">
                <a:solidFill>
                  <a:srgbClr val="000000"/>
                </a:solidFill>
              </a:rPr>
              <a:t>Staker</a:t>
            </a:r>
            <a:endParaRPr lang="en-US" sz="1100" dirty="0">
              <a:solidFill>
                <a:srgbClr val="000000"/>
              </a:solidFill>
            </a:endParaRPr>
          </a:p>
          <a:p>
            <a:pPr algn="just">
              <a:buFont typeface="Wingdings" pitchFamily="2" charset="2"/>
              <a:buChar char="Ø"/>
            </a:pPr>
            <a:endParaRPr lang="en-US" sz="1100" dirty="0">
              <a:solidFill>
                <a:srgbClr val="000000"/>
              </a:solidFill>
            </a:endParaRPr>
          </a:p>
          <a:p>
            <a:pPr algn="just"/>
            <a:r>
              <a:rPr lang="en-US" sz="1100" dirty="0">
                <a:solidFill>
                  <a:srgbClr val="000000"/>
                </a:solidFill>
              </a:rPr>
              <a:t>      PET Bonus will be released in 12 </a:t>
            </a:r>
            <a:r>
              <a:rPr lang="en-US" sz="1100" i="1" dirty="0"/>
              <a:t>equal intervals of 5 months each over a period of 5 years as per the Monthly Target Commitment </a:t>
            </a:r>
            <a:r>
              <a:rPr lang="en-US" sz="1100" dirty="0"/>
              <a:t>achievement in accumulation year. The PET Bonus pertaining to the 1</a:t>
            </a:r>
            <a:r>
              <a:rPr lang="en-US" sz="1100" baseline="30000" dirty="0"/>
              <a:t>st</a:t>
            </a:r>
            <a:r>
              <a:rPr lang="en-US" sz="1100" dirty="0"/>
              <a:t> month shall be awarded on the 60</a:t>
            </a:r>
            <a:r>
              <a:rPr lang="en-US" sz="1100" baseline="30000" dirty="0"/>
              <a:t>th</a:t>
            </a:r>
            <a:r>
              <a:rPr lang="en-US" sz="1100" dirty="0"/>
              <a:t> month of Annuity, the 2</a:t>
            </a:r>
            <a:r>
              <a:rPr lang="en-US" sz="1100" baseline="30000" dirty="0"/>
              <a:t>nd</a:t>
            </a:r>
            <a:r>
              <a:rPr lang="en-US" sz="1100" dirty="0"/>
              <a:t> month shall be awarded on the 55</a:t>
            </a:r>
            <a:r>
              <a:rPr lang="en-US" sz="1100" baseline="30000" dirty="0"/>
              <a:t>th</a:t>
            </a:r>
            <a:r>
              <a:rPr lang="en-US" sz="1100" dirty="0"/>
              <a:t> month of Annuity, correspondingly the 12</a:t>
            </a:r>
            <a:r>
              <a:rPr lang="en-US" sz="1100" baseline="30000" dirty="0"/>
              <a:t>th</a:t>
            </a:r>
            <a:r>
              <a:rPr lang="en-US" sz="1100" dirty="0"/>
              <a:t> month shall be provided on the end of  5</a:t>
            </a:r>
            <a:r>
              <a:rPr lang="en-US" sz="1100" baseline="30000" dirty="0"/>
              <a:t>th</a:t>
            </a:r>
            <a:r>
              <a:rPr lang="en-US" sz="1100" dirty="0"/>
              <a:t> month of Annuity.</a:t>
            </a:r>
            <a:endParaRPr lang="en-US" sz="1100" dirty="0">
              <a:solidFill>
                <a:srgbClr val="000000"/>
              </a:solidFill>
            </a:endParaRPr>
          </a:p>
          <a:p>
            <a:pPr algn="just"/>
            <a:endParaRPr lang="en-US" sz="1100" dirty="0"/>
          </a:p>
          <a:p>
            <a:pPr lvl="0" algn="just"/>
            <a:r>
              <a:rPr lang="en-US" sz="1100" b="1" dirty="0"/>
              <a:t>      Monthly Target commitment</a:t>
            </a:r>
          </a:p>
          <a:p>
            <a:pPr algn="just"/>
            <a:r>
              <a:rPr lang="en-US" sz="1100" dirty="0"/>
              <a:t>Monthly target commitment refers to the total ES to be staked within 30 days 10 hours. One needs to select his Monthly target commitment  from the annuity chart at the start of the plan.</a:t>
            </a:r>
          </a:p>
          <a:p>
            <a:pPr lvl="0" algn="just">
              <a:buFont typeface="Wingdings" pitchFamily="2" charset="2"/>
              <a:buChar char="Ø"/>
            </a:pPr>
            <a:endParaRPr lang="en-US" sz="1100" b="1" dirty="0"/>
          </a:p>
          <a:p>
            <a:pPr lvl="0" algn="just"/>
            <a:r>
              <a:rPr lang="en-US" sz="1100" b="1" dirty="0"/>
              <a:t>      Monthly Target Achievement Benefits</a:t>
            </a:r>
          </a:p>
          <a:p>
            <a:pPr algn="just"/>
            <a:r>
              <a:rPr lang="en-US" sz="1100" dirty="0"/>
              <a:t>The </a:t>
            </a:r>
            <a:r>
              <a:rPr lang="en-US" sz="1100" dirty="0" err="1"/>
              <a:t>staker</a:t>
            </a:r>
            <a:r>
              <a:rPr lang="en-US" sz="1100" dirty="0"/>
              <a:t> has the flexibility to stake within 30 days 10 hours till the next window opens. The </a:t>
            </a:r>
            <a:r>
              <a:rPr lang="en-US" sz="1100" dirty="0" err="1"/>
              <a:t>staker</a:t>
            </a:r>
            <a:r>
              <a:rPr lang="en-US" sz="1100" dirty="0"/>
              <a:t> will have to meet the Monthly Target commitment to receive the PET Bonus as well as the PET Bounty</a:t>
            </a:r>
          </a:p>
          <a:p>
            <a:pPr lvl="0" algn="just"/>
            <a:endParaRPr lang="en-US" sz="1100" b="1" dirty="0"/>
          </a:p>
          <a:p>
            <a:pPr lvl="0" algn="just"/>
            <a:r>
              <a:rPr lang="en-US" sz="1100" b="1" dirty="0"/>
              <a:t>      Top-ups</a:t>
            </a:r>
          </a:p>
          <a:p>
            <a:pPr lvl="0" algn="just"/>
            <a:r>
              <a:rPr lang="en-US" sz="1100" dirty="0"/>
              <a:t>If the user stakes more than the monthly target commitment he/she shall receive 50% of the PET Bounty on the staking above his desired Monthly Target Commitment.</a:t>
            </a:r>
          </a:p>
          <a:p>
            <a:pPr lvl="0" algn="just"/>
            <a:r>
              <a:rPr lang="en-US" sz="1100" b="1" dirty="0"/>
              <a:t>Example: </a:t>
            </a:r>
            <a:r>
              <a:rPr lang="en-US" sz="1100" dirty="0"/>
              <a:t>User has decided his limit of 5000 ES and he/she stakes 2000 ES + 2000 ES + 6000 ES in 3 installments within 30 Days 10 hours. The total ES staked in PET is 10000 ES which will shall imply that he/she has achieved his/her target for the month and he/she shall receive a PET Bounty of 5000 ES + 2500 ES.</a:t>
            </a:r>
          </a:p>
          <a:p>
            <a:pPr lvl="0" algn="just"/>
            <a:endParaRPr lang="en-US" sz="1100" dirty="0"/>
          </a:p>
          <a:p>
            <a:pPr lvl="0" algn="just"/>
            <a:r>
              <a:rPr lang="en-US" sz="1100" b="1" dirty="0"/>
              <a:t>      Passing PET Target Commitment %</a:t>
            </a:r>
          </a:p>
          <a:p>
            <a:pPr lvl="0" algn="just"/>
            <a:r>
              <a:rPr lang="en-US" sz="1100" dirty="0"/>
              <a:t>The Passing PET target commitment will be minimum 50% of the Monthly target commitment of ES to qualify for PET Bonus.  If the monthly  target commitment is not achieved and PET target commitment is achieved then the user shall be provided with the PET Smart Contract Contribution but shall not be awarded the PET Bonus and those respective tokens shall be burned for the corresponding month.  </a:t>
            </a:r>
          </a:p>
          <a:p>
            <a:pPr lvl="0" algn="just"/>
            <a:r>
              <a:rPr lang="en-US" sz="1100" b="1" dirty="0"/>
              <a:t>Example: </a:t>
            </a:r>
            <a:r>
              <a:rPr lang="en-US" sz="1100" dirty="0"/>
              <a:t>If the monthly target of commitment is 10000 ES and the user stakes 5000ES that means he/she has achieved PET Target Commitment by staking minimum 50%. He /She shall avail on PET Smart Contract Contribution of 5000ES but he/she shall qualify for the PET Bonus.</a:t>
            </a:r>
          </a:p>
          <a:p>
            <a:pPr lvl="0" algn="just"/>
            <a:endParaRPr lang="en-US" sz="1100" dirty="0"/>
          </a:p>
          <a:p>
            <a:pPr lvl="0" algn="just"/>
            <a:r>
              <a:rPr lang="en-US" sz="1100" b="1" dirty="0"/>
              <a:t>      Default Monthly Commitment</a:t>
            </a:r>
          </a:p>
          <a:p>
            <a:pPr lvl="0" algn="just"/>
            <a:r>
              <a:rPr lang="en-US" sz="1100" dirty="0"/>
              <a:t>If the </a:t>
            </a:r>
            <a:r>
              <a:rPr lang="en-US" sz="1100" dirty="0" err="1"/>
              <a:t>staker</a:t>
            </a:r>
            <a:r>
              <a:rPr lang="en-US" sz="1100" dirty="0"/>
              <a:t> is unable to reach 50% of the monthly Target Commitment ES then he/she shall not qualify for PET Bounty nor shall he qualify for the PET bonus. The total staking ES count shall carry forward to the following month and a default shall be considered for that corresponding month. </a:t>
            </a:r>
          </a:p>
          <a:p>
            <a:pPr lvl="0" algn="just"/>
            <a:r>
              <a:rPr lang="en-US" sz="1100" b="1" dirty="0"/>
              <a:t>Example: </a:t>
            </a:r>
            <a:r>
              <a:rPr lang="en-US" sz="1100" dirty="0" err="1"/>
              <a:t>Staker</a:t>
            </a:r>
            <a:r>
              <a:rPr lang="en-US" sz="1100" dirty="0"/>
              <a:t> defaults to achieve Monthly Target Commitment for 11 months then, he/she will not get 11 installments PET Bonus. </a:t>
            </a:r>
            <a:r>
              <a:rPr lang="en-US" sz="1100" dirty="0" err="1"/>
              <a:t>He/She</a:t>
            </a:r>
            <a:r>
              <a:rPr lang="en-US" sz="1100" dirty="0"/>
              <a:t> will receive PET bonus corresponding to 1 month on the 12</a:t>
            </a:r>
            <a:r>
              <a:rPr lang="en-US" sz="1100" baseline="30000" dirty="0"/>
              <a:t>th</a:t>
            </a:r>
            <a:r>
              <a:rPr lang="en-US" sz="1100" dirty="0"/>
              <a:t> Month of 5th Annuity Year.</a:t>
            </a:r>
          </a:p>
          <a:p>
            <a:pPr lvl="0" algn="just"/>
            <a:endParaRPr lang="en-US" sz="1100" b="1" dirty="0"/>
          </a:p>
          <a:p>
            <a:pPr lvl="0" algn="just"/>
            <a:r>
              <a:rPr lang="en-US" sz="1100" b="1" dirty="0"/>
              <a:t>      Single </a:t>
            </a:r>
            <a:r>
              <a:rPr lang="en-US" sz="1100" b="1" dirty="0" err="1"/>
              <a:t>Lumsum</a:t>
            </a:r>
            <a:r>
              <a:rPr lang="en-US" sz="1100" b="1" dirty="0"/>
              <a:t> Staking</a:t>
            </a:r>
          </a:p>
          <a:p>
            <a:pPr lvl="0" algn="just"/>
            <a:r>
              <a:rPr lang="en-US" sz="1100" dirty="0"/>
              <a:t>The </a:t>
            </a:r>
            <a:r>
              <a:rPr lang="en-US" sz="1100" dirty="0" err="1"/>
              <a:t>staker</a:t>
            </a:r>
            <a:r>
              <a:rPr lang="en-US" sz="1100" dirty="0"/>
              <a:t> has the ability to make the entire commitment of 12 months in a single transaction. </a:t>
            </a:r>
            <a:r>
              <a:rPr lang="en-US" sz="1100" dirty="0" err="1"/>
              <a:t>He/She</a:t>
            </a:r>
            <a:r>
              <a:rPr lang="en-US" sz="1100" dirty="0"/>
              <a:t> can avail this option in the first month only if he/she has not staked in that particular PET previously. </a:t>
            </a:r>
          </a:p>
        </p:txBody>
      </p:sp>
      <p:sp>
        <p:nvSpPr>
          <p:cNvPr id="13" name="Rectangle 12"/>
          <p:cNvSpPr/>
          <p:nvPr/>
        </p:nvSpPr>
        <p:spPr>
          <a:xfrm>
            <a:off x="9221315" y="6622516"/>
            <a:ext cx="2717411" cy="246221"/>
          </a:xfrm>
          <a:prstGeom prst="rect">
            <a:avLst/>
          </a:prstGeom>
        </p:spPr>
        <p:txBody>
          <a:bodyPr wrap="none">
            <a:spAutoFit/>
          </a:bodyPr>
          <a:lstStyle/>
          <a:p>
            <a:r>
              <a:rPr lang="en-US" sz="1000" b="1" dirty="0"/>
              <a:t>This is only for internal circulation purpose only</a:t>
            </a:r>
          </a:p>
        </p:txBody>
      </p:sp>
      <p:sp>
        <p:nvSpPr>
          <p:cNvPr id="20" name="TextBox 19"/>
          <p:cNvSpPr txBox="1"/>
          <p:nvPr/>
        </p:nvSpPr>
        <p:spPr>
          <a:xfrm>
            <a:off x="1479825" y="313096"/>
            <a:ext cx="9453217" cy="523220"/>
          </a:xfrm>
          <a:prstGeom prst="rect">
            <a:avLst/>
          </a:prstGeom>
          <a:noFill/>
        </p:spPr>
        <p:txBody>
          <a:bodyPr wrap="square" rtlCol="0">
            <a:spAutoFit/>
          </a:bodyPr>
          <a:lstStyle/>
          <a:p>
            <a:pPr lvl="0" fontAlgn="b"/>
            <a:r>
              <a:rPr lang="en-US" sz="2800" b="1" dirty="0">
                <a:solidFill>
                  <a:srgbClr val="002060"/>
                </a:solidFill>
                <a:ea typeface="Arial" pitchFamily="34" charset="0"/>
                <a:cs typeface="Arial" pitchFamily="34" charset="0"/>
              </a:rPr>
              <a:t>Personal Era Swap Teller (PET) </a:t>
            </a:r>
            <a:r>
              <a:rPr lang="en-US" sz="2800" b="1" dirty="0">
                <a:solidFill>
                  <a:srgbClr val="002060"/>
                </a:solidFill>
              </a:rPr>
              <a:t>Smart Contract Salient Features</a:t>
            </a:r>
          </a:p>
        </p:txBody>
      </p:sp>
      <p:pic>
        <p:nvPicPr>
          <p:cNvPr id="3" name="Picture 2">
            <a:extLst>
              <a:ext uri="{FF2B5EF4-FFF2-40B4-BE49-F238E27FC236}">
                <a16:creationId xmlns:a16="http://schemas.microsoft.com/office/drawing/2014/main" id="{B2978516-AA64-4B8D-9D99-6217D15DA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6" y="1225431"/>
            <a:ext cx="249937" cy="219456"/>
          </a:xfrm>
          <a:prstGeom prst="rect">
            <a:avLst/>
          </a:prstGeom>
        </p:spPr>
      </p:pic>
      <p:pic>
        <p:nvPicPr>
          <p:cNvPr id="11" name="Picture 10">
            <a:extLst>
              <a:ext uri="{FF2B5EF4-FFF2-40B4-BE49-F238E27FC236}">
                <a16:creationId xmlns:a16="http://schemas.microsoft.com/office/drawing/2014/main" id="{3259070C-E4F4-4C70-BABC-FB6854DC3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30" y="1730499"/>
            <a:ext cx="249937" cy="219456"/>
          </a:xfrm>
          <a:prstGeom prst="rect">
            <a:avLst/>
          </a:prstGeom>
        </p:spPr>
      </p:pic>
      <p:pic>
        <p:nvPicPr>
          <p:cNvPr id="16" name="Picture 15">
            <a:extLst>
              <a:ext uri="{FF2B5EF4-FFF2-40B4-BE49-F238E27FC236}">
                <a16:creationId xmlns:a16="http://schemas.microsoft.com/office/drawing/2014/main" id="{93ECFCA7-74FF-4A02-A65F-D392DA981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08" y="2241924"/>
            <a:ext cx="249937" cy="219456"/>
          </a:xfrm>
          <a:prstGeom prst="rect">
            <a:avLst/>
          </a:prstGeom>
        </p:spPr>
      </p:pic>
      <p:pic>
        <p:nvPicPr>
          <p:cNvPr id="18" name="Picture 17">
            <a:extLst>
              <a:ext uri="{FF2B5EF4-FFF2-40B4-BE49-F238E27FC236}">
                <a16:creationId xmlns:a16="http://schemas.microsoft.com/office/drawing/2014/main" id="{2DB3193C-8C4D-447A-B9AF-E3CD19B01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6" y="2753349"/>
            <a:ext cx="249937" cy="219456"/>
          </a:xfrm>
          <a:prstGeom prst="rect">
            <a:avLst/>
          </a:prstGeom>
        </p:spPr>
      </p:pic>
      <p:pic>
        <p:nvPicPr>
          <p:cNvPr id="19" name="Picture 18">
            <a:extLst>
              <a:ext uri="{FF2B5EF4-FFF2-40B4-BE49-F238E27FC236}">
                <a16:creationId xmlns:a16="http://schemas.microsoft.com/office/drawing/2014/main" id="{DFDBF299-20EA-4C24-96BA-AD9E95B15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6" y="3258417"/>
            <a:ext cx="249937" cy="219456"/>
          </a:xfrm>
          <a:prstGeom prst="rect">
            <a:avLst/>
          </a:prstGeom>
        </p:spPr>
      </p:pic>
      <p:pic>
        <p:nvPicPr>
          <p:cNvPr id="21" name="Picture 20">
            <a:extLst>
              <a:ext uri="{FF2B5EF4-FFF2-40B4-BE49-F238E27FC236}">
                <a16:creationId xmlns:a16="http://schemas.microsoft.com/office/drawing/2014/main" id="{6CDDFD68-FE3E-4B58-AC19-E33FDEDB8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6" y="4077154"/>
            <a:ext cx="249937" cy="219456"/>
          </a:xfrm>
          <a:prstGeom prst="rect">
            <a:avLst/>
          </a:prstGeom>
        </p:spPr>
      </p:pic>
      <p:pic>
        <p:nvPicPr>
          <p:cNvPr id="22" name="Picture 21">
            <a:extLst>
              <a:ext uri="{FF2B5EF4-FFF2-40B4-BE49-F238E27FC236}">
                <a16:creationId xmlns:a16="http://schemas.microsoft.com/office/drawing/2014/main" id="{41D1437C-5D37-473D-BF9F-9F2560DE9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6" y="5244549"/>
            <a:ext cx="249937" cy="219456"/>
          </a:xfrm>
          <a:prstGeom prst="rect">
            <a:avLst/>
          </a:prstGeom>
        </p:spPr>
      </p:pic>
      <p:pic>
        <p:nvPicPr>
          <p:cNvPr id="23" name="Picture 22">
            <a:extLst>
              <a:ext uri="{FF2B5EF4-FFF2-40B4-BE49-F238E27FC236}">
                <a16:creationId xmlns:a16="http://schemas.microsoft.com/office/drawing/2014/main" id="{02F52E2F-F741-452F-ADE0-0DA20FF57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6" y="6268842"/>
            <a:ext cx="249937" cy="219456"/>
          </a:xfrm>
          <a:prstGeom prst="rect">
            <a:avLst/>
          </a:prstGeom>
        </p:spPr>
      </p:pic>
      <p:pic>
        <p:nvPicPr>
          <p:cNvPr id="25" name="Picture 24">
            <a:extLst>
              <a:ext uri="{FF2B5EF4-FFF2-40B4-BE49-F238E27FC236}">
                <a16:creationId xmlns:a16="http://schemas.microsoft.com/office/drawing/2014/main" id="{45443E4F-6F0A-4F1E-BBFE-5D0FE57CB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26" name="Rectangle 25">
            <a:extLst>
              <a:ext uri="{FF2B5EF4-FFF2-40B4-BE49-F238E27FC236}">
                <a16:creationId xmlns:a16="http://schemas.microsoft.com/office/drawing/2014/main" id="{AE101F15-E012-4A39-97ED-37F7A17D44A1}"/>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27" name="Picture 26">
            <a:extLst>
              <a:ext uri="{FF2B5EF4-FFF2-40B4-BE49-F238E27FC236}">
                <a16:creationId xmlns:a16="http://schemas.microsoft.com/office/drawing/2014/main" id="{DD1D2416-610A-4A9B-B38B-0BCF8C889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spTree>
    <p:extLst>
      <p:ext uri="{BB962C8B-B14F-4D97-AF65-F5344CB8AC3E}">
        <p14:creationId xmlns:p14="http://schemas.microsoft.com/office/powerpoint/2010/main" val="3617738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CC8A08-3079-4C97-A209-CF412717C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8" name="Rectangle 3">
            <a:extLst>
              <a:ext uri="{FF2B5EF4-FFF2-40B4-BE49-F238E27FC236}">
                <a16:creationId xmlns:a16="http://schemas.microsoft.com/office/drawing/2014/main" id="{7AD303ED-01C9-4DBE-A63F-AE9E106A5121}"/>
              </a:ext>
            </a:extLst>
          </p:cNvPr>
          <p:cNvSpPr>
            <a:spLocks noChangeArrowheads="1"/>
          </p:cNvSpPr>
          <p:nvPr/>
        </p:nvSpPr>
        <p:spPr bwMode="auto">
          <a:xfrm>
            <a:off x="1436914" y="131717"/>
            <a:ext cx="9248503"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002060"/>
                </a:solidFill>
                <a:effectLst/>
                <a:latin typeface="+mj-lt"/>
                <a:ea typeface="Arial" pitchFamily="34" charset="0"/>
                <a:cs typeface="Arial" pitchFamily="34" charset="0"/>
              </a:rPr>
              <a:t>Plan Your GOALS</a:t>
            </a:r>
            <a:endParaRPr kumimoji="0" lang="en-US" sz="2800" b="0" i="0" u="none" strike="noStrike" cap="none" normalizeH="0" baseline="0" dirty="0">
              <a:ln>
                <a:noFill/>
              </a:ln>
              <a:solidFill>
                <a:srgbClr val="002060"/>
              </a:solidFill>
              <a:effectLst/>
              <a:latin typeface="+mj-lt"/>
              <a:cs typeface="Arial" pitchFamily="34" charset="0"/>
            </a:endParaRPr>
          </a:p>
        </p:txBody>
      </p:sp>
      <p:pic>
        <p:nvPicPr>
          <p:cNvPr id="4098" name="Picture 2" descr="Image result for overachievement problems">
            <a:extLst>
              <a:ext uri="{FF2B5EF4-FFF2-40B4-BE49-F238E27FC236}">
                <a16:creationId xmlns:a16="http://schemas.microsoft.com/office/drawing/2014/main" id="{0F6B06C0-7D98-41DE-90BF-6C36920B86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7" r="4392"/>
          <a:stretch/>
        </p:blipFill>
        <p:spPr bwMode="auto">
          <a:xfrm>
            <a:off x="6096000" y="1849125"/>
            <a:ext cx="4589417" cy="30217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A6616E9-DA22-4968-8FBE-3A8F15173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56" y="1849125"/>
            <a:ext cx="4092004" cy="3069003"/>
          </a:xfrm>
          <a:prstGeom prst="rect">
            <a:avLst/>
          </a:prstGeom>
        </p:spPr>
      </p:pic>
      <p:sp>
        <p:nvSpPr>
          <p:cNvPr id="16" name="TextBox 15">
            <a:extLst>
              <a:ext uri="{FF2B5EF4-FFF2-40B4-BE49-F238E27FC236}">
                <a16:creationId xmlns:a16="http://schemas.microsoft.com/office/drawing/2014/main" id="{51A0CAB7-B91D-4AE2-838C-DF60A9148A15}"/>
              </a:ext>
            </a:extLst>
          </p:cNvPr>
          <p:cNvSpPr txBox="1"/>
          <p:nvPr/>
        </p:nvSpPr>
        <p:spPr>
          <a:xfrm>
            <a:off x="877562" y="900662"/>
            <a:ext cx="4092003" cy="769441"/>
          </a:xfrm>
          <a:prstGeom prst="rect">
            <a:avLst/>
          </a:prstGeom>
          <a:noFill/>
        </p:spPr>
        <p:txBody>
          <a:bodyPr wrap="square" rtlCol="0">
            <a:spAutoFit/>
          </a:bodyPr>
          <a:lstStyle/>
          <a:p>
            <a:r>
              <a:rPr lang="en-US" sz="4400" i="1" dirty="0"/>
              <a:t>Planned GOAL…</a:t>
            </a:r>
          </a:p>
        </p:txBody>
      </p:sp>
      <p:sp>
        <p:nvSpPr>
          <p:cNvPr id="18" name="TextBox 17">
            <a:extLst>
              <a:ext uri="{FF2B5EF4-FFF2-40B4-BE49-F238E27FC236}">
                <a16:creationId xmlns:a16="http://schemas.microsoft.com/office/drawing/2014/main" id="{A7AFB35E-66C5-4921-B682-BDB2CFC76AA7}"/>
              </a:ext>
            </a:extLst>
          </p:cNvPr>
          <p:cNvSpPr txBox="1"/>
          <p:nvPr/>
        </p:nvSpPr>
        <p:spPr>
          <a:xfrm>
            <a:off x="6096000" y="900661"/>
            <a:ext cx="4886227" cy="769441"/>
          </a:xfrm>
          <a:prstGeom prst="rect">
            <a:avLst/>
          </a:prstGeom>
          <a:noFill/>
        </p:spPr>
        <p:txBody>
          <a:bodyPr wrap="square" rtlCol="0">
            <a:spAutoFit/>
          </a:bodyPr>
          <a:lstStyle/>
          <a:p>
            <a:r>
              <a:rPr lang="en-US" sz="4400" i="1" dirty="0"/>
              <a:t>Unplanned GOAL…</a:t>
            </a:r>
          </a:p>
        </p:txBody>
      </p:sp>
      <p:sp>
        <p:nvSpPr>
          <p:cNvPr id="20" name="Rectangle 19">
            <a:extLst>
              <a:ext uri="{FF2B5EF4-FFF2-40B4-BE49-F238E27FC236}">
                <a16:creationId xmlns:a16="http://schemas.microsoft.com/office/drawing/2014/main" id="{0EF0D6A6-D762-48E8-9BD6-46CB1000B54B}"/>
              </a:ext>
            </a:extLst>
          </p:cNvPr>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sp>
        <p:nvSpPr>
          <p:cNvPr id="21" name="Rectangle 20">
            <a:extLst>
              <a:ext uri="{FF2B5EF4-FFF2-40B4-BE49-F238E27FC236}">
                <a16:creationId xmlns:a16="http://schemas.microsoft.com/office/drawing/2014/main" id="{2FAD9DE7-9AC6-4028-8695-75928D62474D}"/>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22" name="Picture 21">
            <a:extLst>
              <a:ext uri="{FF2B5EF4-FFF2-40B4-BE49-F238E27FC236}">
                <a16:creationId xmlns:a16="http://schemas.microsoft.com/office/drawing/2014/main" id="{9E85CE2F-5140-4232-80BE-4616EF83B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pic>
        <p:nvPicPr>
          <p:cNvPr id="23" name="Picture 22">
            <a:extLst>
              <a:ext uri="{FF2B5EF4-FFF2-40B4-BE49-F238E27FC236}">
                <a16:creationId xmlns:a16="http://schemas.microsoft.com/office/drawing/2014/main" id="{54DF1207-1B56-4532-B0F4-5886BCFAFA7C}"/>
              </a:ext>
            </a:extLst>
          </p:cNvPr>
          <p:cNvPicPr>
            <a:picLocks noChangeAspect="1"/>
          </p:cNvPicPr>
          <p:nvPr/>
        </p:nvPicPr>
        <p:blipFill rotWithShape="1">
          <a:blip r:embed="rId6">
            <a:extLst>
              <a:ext uri="{28A0092B-C50C-407E-A947-70E740481C1C}">
                <a14:useLocalDpi xmlns:a14="http://schemas.microsoft.com/office/drawing/2010/main" val="0"/>
              </a:ext>
            </a:extLst>
          </a:blip>
          <a:srcRect l="20147" t="6033" r="21981" b="5623"/>
          <a:stretch/>
        </p:blipFill>
        <p:spPr>
          <a:xfrm>
            <a:off x="10799385" y="4907796"/>
            <a:ext cx="1171686" cy="1788598"/>
          </a:xfrm>
          <a:prstGeom prst="rect">
            <a:avLst/>
          </a:prstGeom>
        </p:spPr>
      </p:pic>
    </p:spTree>
    <p:extLst>
      <p:ext uri="{BB962C8B-B14F-4D97-AF65-F5344CB8AC3E}">
        <p14:creationId xmlns:p14="http://schemas.microsoft.com/office/powerpoint/2010/main" val="1370357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 name="Freeform: Shape 2026">
            <a:extLst>
              <a:ext uri="{FF2B5EF4-FFF2-40B4-BE49-F238E27FC236}">
                <a16:creationId xmlns:a16="http://schemas.microsoft.com/office/drawing/2014/main" id="{EB16E126-2224-47E1-8E05-1A64845B74F2}"/>
              </a:ext>
            </a:extLst>
          </p:cNvPr>
          <p:cNvSpPr/>
          <p:nvPr/>
        </p:nvSpPr>
        <p:spPr>
          <a:xfrm>
            <a:off x="-14928619" y="2095727"/>
            <a:ext cx="15070" cy="15070"/>
          </a:xfrm>
          <a:custGeom>
            <a:avLst/>
            <a:gdLst/>
            <a:ahLst/>
            <a:cxnLst/>
            <a:rect l="l" t="t" r="r" b="b"/>
            <a:pathLst>
              <a:path/>
            </a:pathLst>
          </a:custGeom>
          <a:noFill/>
          <a:ln w="15064" cap="flat">
            <a:noFill/>
            <a:prstDash val="solid"/>
            <a:miter/>
          </a:ln>
        </p:spPr>
        <p:txBody>
          <a:bodyPr rtlCol="0" anchor="ctr"/>
          <a:lstStyle/>
          <a:p>
            <a:endParaRPr lang="en-ID"/>
          </a:p>
        </p:txBody>
      </p:sp>
      <p:sp>
        <p:nvSpPr>
          <p:cNvPr id="9" name="Rectangle 3"/>
          <p:cNvSpPr>
            <a:spLocks noChangeArrowheads="1"/>
          </p:cNvSpPr>
          <p:nvPr/>
        </p:nvSpPr>
        <p:spPr bwMode="auto">
          <a:xfrm>
            <a:off x="1436914" y="131717"/>
            <a:ext cx="9248503"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002060"/>
                </a:solidFill>
                <a:effectLst/>
                <a:latin typeface="+mj-lt"/>
                <a:ea typeface="Arial" pitchFamily="34" charset="0"/>
                <a:cs typeface="Arial" pitchFamily="34" charset="0"/>
              </a:rPr>
              <a:t>TimeAlly</a:t>
            </a:r>
            <a:r>
              <a:rPr kumimoji="0" lang="en-US" sz="2800" b="1" i="0" u="none" strike="noStrike" cap="none" normalizeH="0" dirty="0">
                <a:ln>
                  <a:noFill/>
                </a:ln>
                <a:solidFill>
                  <a:srgbClr val="002060"/>
                </a:solidFill>
                <a:effectLst/>
                <a:latin typeface="+mj-lt"/>
                <a:ea typeface="Arial" pitchFamily="34" charset="0"/>
                <a:cs typeface="Arial" pitchFamily="34" charset="0"/>
              </a:rPr>
              <a:t> </a:t>
            </a:r>
            <a:r>
              <a:rPr kumimoji="0" lang="en-US" sz="2800" b="1" i="0" u="none" strike="noStrike" cap="none" normalizeH="0" baseline="0" dirty="0">
                <a:ln>
                  <a:noFill/>
                </a:ln>
                <a:solidFill>
                  <a:srgbClr val="002060"/>
                </a:solidFill>
                <a:effectLst/>
                <a:latin typeface="+mj-lt"/>
                <a:ea typeface="Arial" pitchFamily="34" charset="0"/>
                <a:cs typeface="Arial" pitchFamily="34" charset="0"/>
              </a:rPr>
              <a:t>PET  10000 ES Illustration</a:t>
            </a:r>
            <a:r>
              <a:rPr kumimoji="0" lang="en-US" sz="2800" b="1" i="0" u="none" strike="noStrike" cap="none" normalizeH="0" dirty="0">
                <a:ln>
                  <a:noFill/>
                </a:ln>
                <a:solidFill>
                  <a:srgbClr val="002060"/>
                </a:solidFill>
                <a:effectLst/>
                <a:latin typeface="+mj-lt"/>
                <a:ea typeface="Arial" pitchFamily="34" charset="0"/>
                <a:cs typeface="Arial" pitchFamily="34" charset="0"/>
              </a:rPr>
              <a:t> </a:t>
            </a:r>
            <a:r>
              <a:rPr kumimoji="0" lang="en-US" sz="2800" b="1" i="0" u="none" strike="noStrike" cap="none" normalizeH="0" baseline="0" dirty="0">
                <a:ln>
                  <a:noFill/>
                </a:ln>
                <a:solidFill>
                  <a:srgbClr val="002060"/>
                </a:solidFill>
                <a:effectLst/>
                <a:latin typeface="+mj-lt"/>
                <a:ea typeface="Arial" pitchFamily="34" charset="0"/>
                <a:cs typeface="Arial" pitchFamily="34" charset="0"/>
              </a:rPr>
              <a:t>for 12 Months</a:t>
            </a:r>
            <a:endParaRPr kumimoji="0" lang="en-US" sz="2800" b="0" i="0" u="none" strike="noStrike" cap="none" normalizeH="0" baseline="0" dirty="0">
              <a:ln>
                <a:noFill/>
              </a:ln>
              <a:solidFill>
                <a:srgbClr val="002060"/>
              </a:solidFill>
              <a:effectLst/>
              <a:latin typeface="+mj-lt"/>
              <a:cs typeface="Arial" pitchFamily="34" charset="0"/>
            </a:endParaRPr>
          </a:p>
        </p:txBody>
      </p:sp>
      <p:sp>
        <p:nvSpPr>
          <p:cNvPr id="17" name="Rectangle 16"/>
          <p:cNvSpPr/>
          <p:nvPr/>
        </p:nvSpPr>
        <p:spPr>
          <a:xfrm>
            <a:off x="9221315" y="6622516"/>
            <a:ext cx="2478564" cy="230832"/>
          </a:xfrm>
          <a:prstGeom prst="rect">
            <a:avLst/>
          </a:prstGeom>
        </p:spPr>
        <p:txBody>
          <a:bodyPr wrap="none">
            <a:spAutoFit/>
          </a:bodyPr>
          <a:lstStyle/>
          <a:p>
            <a:r>
              <a:rPr lang="en-US" sz="900" b="1" dirty="0"/>
              <a:t>This is only for internal circulation purpose only</a:t>
            </a:r>
          </a:p>
        </p:txBody>
      </p:sp>
      <p:pic>
        <p:nvPicPr>
          <p:cNvPr id="3" name="Picture 2">
            <a:extLst>
              <a:ext uri="{FF2B5EF4-FFF2-40B4-BE49-F238E27FC236}">
                <a16:creationId xmlns:a16="http://schemas.microsoft.com/office/drawing/2014/main" id="{530240D1-BF75-469B-BFEF-8315418D750B}"/>
              </a:ext>
            </a:extLst>
          </p:cNvPr>
          <p:cNvPicPr>
            <a:picLocks noChangeAspect="1"/>
          </p:cNvPicPr>
          <p:nvPr/>
        </p:nvPicPr>
        <p:blipFill>
          <a:blip r:embed="rId3"/>
          <a:stretch>
            <a:fillRect/>
          </a:stretch>
        </p:blipFill>
        <p:spPr>
          <a:xfrm>
            <a:off x="1872298" y="788219"/>
            <a:ext cx="2306235" cy="785843"/>
          </a:xfrm>
          <a:prstGeom prst="rect">
            <a:avLst/>
          </a:prstGeom>
        </p:spPr>
      </p:pic>
      <p:pic>
        <p:nvPicPr>
          <p:cNvPr id="30" name="Picture 29">
            <a:extLst>
              <a:ext uri="{FF2B5EF4-FFF2-40B4-BE49-F238E27FC236}">
                <a16:creationId xmlns:a16="http://schemas.microsoft.com/office/drawing/2014/main" id="{8AAE3E68-6749-4A5C-B4B5-918864C2D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31" name="Rectangle 30">
            <a:extLst>
              <a:ext uri="{FF2B5EF4-FFF2-40B4-BE49-F238E27FC236}">
                <a16:creationId xmlns:a16="http://schemas.microsoft.com/office/drawing/2014/main" id="{0E816158-D5D2-492A-8CA7-1A6248D2FA58}"/>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32" name="Picture 31">
            <a:extLst>
              <a:ext uri="{FF2B5EF4-FFF2-40B4-BE49-F238E27FC236}">
                <a16:creationId xmlns:a16="http://schemas.microsoft.com/office/drawing/2014/main" id="{0A2A2073-2F65-45D1-A38E-2553A2E72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pic>
        <p:nvPicPr>
          <p:cNvPr id="33" name="Picture 32">
            <a:extLst>
              <a:ext uri="{FF2B5EF4-FFF2-40B4-BE49-F238E27FC236}">
                <a16:creationId xmlns:a16="http://schemas.microsoft.com/office/drawing/2014/main" id="{AA288B36-5A23-4D7F-A288-2B5284CD1992}"/>
              </a:ext>
            </a:extLst>
          </p:cNvPr>
          <p:cNvPicPr>
            <a:picLocks noChangeAspect="1"/>
          </p:cNvPicPr>
          <p:nvPr/>
        </p:nvPicPr>
        <p:blipFill rotWithShape="1">
          <a:blip r:embed="rId6">
            <a:extLst>
              <a:ext uri="{28A0092B-C50C-407E-A947-70E740481C1C}">
                <a14:useLocalDpi xmlns:a14="http://schemas.microsoft.com/office/drawing/2010/main" val="0"/>
              </a:ext>
            </a:extLst>
          </a:blip>
          <a:srcRect l="20147" t="6033" r="21981" b="5623"/>
          <a:stretch/>
        </p:blipFill>
        <p:spPr>
          <a:xfrm>
            <a:off x="10918653" y="4907796"/>
            <a:ext cx="1171686" cy="1788598"/>
          </a:xfrm>
          <a:prstGeom prst="rect">
            <a:avLst/>
          </a:prstGeom>
        </p:spPr>
      </p:pic>
      <p:pic>
        <p:nvPicPr>
          <p:cNvPr id="2016" name="Picture 2015">
            <a:extLst>
              <a:ext uri="{FF2B5EF4-FFF2-40B4-BE49-F238E27FC236}">
                <a16:creationId xmlns:a16="http://schemas.microsoft.com/office/drawing/2014/main" id="{8CEF30F4-6703-4EA1-83F2-F3C6D55FBBB6}"/>
              </a:ext>
            </a:extLst>
          </p:cNvPr>
          <p:cNvPicPr>
            <a:picLocks noChangeAspect="1"/>
          </p:cNvPicPr>
          <p:nvPr/>
        </p:nvPicPr>
        <p:blipFill>
          <a:blip r:embed="rId7"/>
          <a:stretch>
            <a:fillRect/>
          </a:stretch>
        </p:blipFill>
        <p:spPr>
          <a:xfrm>
            <a:off x="1436914" y="1786002"/>
            <a:ext cx="3426905" cy="1872703"/>
          </a:xfrm>
          <a:prstGeom prst="rect">
            <a:avLst/>
          </a:prstGeom>
        </p:spPr>
      </p:pic>
      <p:pic>
        <p:nvPicPr>
          <p:cNvPr id="2018" name="Picture 2017">
            <a:extLst>
              <a:ext uri="{FF2B5EF4-FFF2-40B4-BE49-F238E27FC236}">
                <a16:creationId xmlns:a16="http://schemas.microsoft.com/office/drawing/2014/main" id="{6B0A23BE-FC47-4E89-9E78-A77F2555DEC1}"/>
              </a:ext>
            </a:extLst>
          </p:cNvPr>
          <p:cNvPicPr>
            <a:picLocks noChangeAspect="1"/>
          </p:cNvPicPr>
          <p:nvPr/>
        </p:nvPicPr>
        <p:blipFill>
          <a:blip r:embed="rId8"/>
          <a:stretch>
            <a:fillRect/>
          </a:stretch>
        </p:blipFill>
        <p:spPr>
          <a:xfrm>
            <a:off x="5676886" y="682283"/>
            <a:ext cx="5167555" cy="2976422"/>
          </a:xfrm>
          <a:prstGeom prst="rect">
            <a:avLst/>
          </a:prstGeom>
        </p:spPr>
      </p:pic>
      <p:pic>
        <p:nvPicPr>
          <p:cNvPr id="2020" name="Picture 2019">
            <a:extLst>
              <a:ext uri="{FF2B5EF4-FFF2-40B4-BE49-F238E27FC236}">
                <a16:creationId xmlns:a16="http://schemas.microsoft.com/office/drawing/2014/main" id="{38121056-0C39-4F05-AF03-904EA3D29E9B}"/>
              </a:ext>
            </a:extLst>
          </p:cNvPr>
          <p:cNvPicPr>
            <a:picLocks noChangeAspect="1"/>
          </p:cNvPicPr>
          <p:nvPr/>
        </p:nvPicPr>
        <p:blipFill>
          <a:blip r:embed="rId9"/>
          <a:stretch>
            <a:fillRect/>
          </a:stretch>
        </p:blipFill>
        <p:spPr>
          <a:xfrm>
            <a:off x="128563" y="3710567"/>
            <a:ext cx="10715878" cy="2913094"/>
          </a:xfrm>
          <a:prstGeom prst="rect">
            <a:avLst/>
          </a:prstGeom>
        </p:spPr>
      </p:pic>
    </p:spTree>
    <p:extLst>
      <p:ext uri="{BB962C8B-B14F-4D97-AF65-F5344CB8AC3E}">
        <p14:creationId xmlns:p14="http://schemas.microsoft.com/office/powerpoint/2010/main" val="361773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 name="Freeform: Shape 2026">
            <a:extLst>
              <a:ext uri="{FF2B5EF4-FFF2-40B4-BE49-F238E27FC236}">
                <a16:creationId xmlns:a16="http://schemas.microsoft.com/office/drawing/2014/main" id="{EB16E126-2224-47E1-8E05-1A64845B74F2}"/>
              </a:ext>
            </a:extLst>
          </p:cNvPr>
          <p:cNvSpPr/>
          <p:nvPr/>
        </p:nvSpPr>
        <p:spPr>
          <a:xfrm>
            <a:off x="-14928619" y="2095727"/>
            <a:ext cx="15070" cy="15070"/>
          </a:xfrm>
          <a:custGeom>
            <a:avLst/>
            <a:gdLst/>
            <a:ahLst/>
            <a:cxnLst/>
            <a:rect l="l" t="t" r="r" b="b"/>
            <a:pathLst>
              <a:path/>
            </a:pathLst>
          </a:custGeom>
          <a:noFill/>
          <a:ln w="15064" cap="flat">
            <a:noFill/>
            <a:prstDash val="solid"/>
            <a:miter/>
          </a:ln>
        </p:spPr>
        <p:txBody>
          <a:bodyPr rtlCol="0" anchor="ctr"/>
          <a:lstStyle/>
          <a:p>
            <a:endParaRPr lang="en-ID"/>
          </a:p>
        </p:txBody>
      </p:sp>
      <p:graphicFrame>
        <p:nvGraphicFramePr>
          <p:cNvPr id="10" name="Table 9"/>
          <p:cNvGraphicFramePr>
            <a:graphicFrameLocks noGrp="1"/>
          </p:cNvGraphicFramePr>
          <p:nvPr>
            <p:extLst>
              <p:ext uri="{D42A27DB-BD31-4B8C-83A1-F6EECF244321}">
                <p14:modId xmlns:p14="http://schemas.microsoft.com/office/powerpoint/2010/main" val="3460990037"/>
              </p:ext>
            </p:extLst>
          </p:nvPr>
        </p:nvGraphicFramePr>
        <p:xfrm>
          <a:off x="736494" y="1135809"/>
          <a:ext cx="6194533" cy="1527380"/>
        </p:xfrm>
        <a:graphic>
          <a:graphicData uri="http://schemas.openxmlformats.org/drawingml/2006/table">
            <a:tbl>
              <a:tblPr/>
              <a:tblGrid>
                <a:gridCol w="1519782">
                  <a:extLst>
                    <a:ext uri="{9D8B030D-6E8A-4147-A177-3AD203B41FA5}">
                      <a16:colId xmlns:a16="http://schemas.microsoft.com/office/drawing/2014/main" val="20000"/>
                    </a:ext>
                  </a:extLst>
                </a:gridCol>
                <a:gridCol w="1425192">
                  <a:extLst>
                    <a:ext uri="{9D8B030D-6E8A-4147-A177-3AD203B41FA5}">
                      <a16:colId xmlns:a16="http://schemas.microsoft.com/office/drawing/2014/main" val="20001"/>
                    </a:ext>
                  </a:extLst>
                </a:gridCol>
                <a:gridCol w="3249559">
                  <a:extLst>
                    <a:ext uri="{9D8B030D-6E8A-4147-A177-3AD203B41FA5}">
                      <a16:colId xmlns:a16="http://schemas.microsoft.com/office/drawing/2014/main" val="20002"/>
                    </a:ext>
                  </a:extLst>
                </a:gridCol>
              </a:tblGrid>
              <a:tr h="532970">
                <a:tc>
                  <a:txBody>
                    <a:bodyPr/>
                    <a:lstStyle/>
                    <a:p>
                      <a:pPr algn="ctr" fontAlgn="ctr"/>
                      <a:r>
                        <a:rPr lang="en-US" sz="1100" b="1" i="0" u="none" strike="noStrike" dirty="0">
                          <a:solidFill>
                            <a:srgbClr val="000000"/>
                          </a:solidFill>
                          <a:latin typeface="Calibri"/>
                        </a:rPr>
                        <a:t>Direct Bounty (Introducer) in 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1200" b="1" i="0" u="none" strike="noStrike" dirty="0">
                          <a:solidFill>
                            <a:srgbClr val="000000"/>
                          </a:solidFill>
                          <a:latin typeface="Calibri"/>
                        </a:rPr>
                        <a:t>Bounty as per Day Swappers Tree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1200" b="1" i="0" u="none" strike="noStrike" dirty="0">
                          <a:solidFill>
                            <a:srgbClr val="000000"/>
                          </a:solidFill>
                          <a:latin typeface="Calibri"/>
                        </a:rPr>
                        <a:t>Day Swappers Reward Criteria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0000"/>
                  </a:ext>
                </a:extLst>
              </a:tr>
              <a:tr h="466154">
                <a:tc>
                  <a:txBody>
                    <a:bodyPr/>
                    <a:lstStyle/>
                    <a:p>
                      <a:pPr algn="ctr" fontAlgn="ctr"/>
                      <a:r>
                        <a:rPr lang="en-US" sz="1400" b="1" i="0" u="none" strike="noStrike" baseline="0" dirty="0">
                          <a:solidFill>
                            <a:srgbClr val="C00000"/>
                          </a:solidFill>
                          <a:latin typeface="Calibri"/>
                        </a:rPr>
                        <a:t>5%</a:t>
                      </a:r>
                      <a:endParaRPr lang="en-US" sz="1400" b="1" i="0" u="none" strike="noStrike" dirty="0">
                        <a:solidFill>
                          <a:srgbClr val="C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baseline="0" dirty="0">
                          <a:solidFill>
                            <a:srgbClr val="C00000"/>
                          </a:solidFill>
                          <a:latin typeface="+mn-lt"/>
                        </a:rPr>
                        <a:t>5%</a:t>
                      </a:r>
                      <a:endParaRPr lang="en-US" sz="1400" b="1"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a:rPr>
                        <a:t>Rewards on Monthly ES Stacked for </a:t>
                      </a:r>
                      <a:r>
                        <a:rPr lang="en-US" sz="3200" b="1" i="0" u="none" strike="noStrike" dirty="0">
                          <a:solidFill>
                            <a:srgbClr val="000000"/>
                          </a:solidFill>
                          <a:latin typeface="Calibri"/>
                        </a:rPr>
                        <a:t>1</a:t>
                      </a:r>
                      <a:r>
                        <a:rPr lang="en-US" sz="3200" b="1" i="0" u="none" strike="noStrike" baseline="0" dirty="0">
                          <a:solidFill>
                            <a:srgbClr val="000000"/>
                          </a:solidFill>
                          <a:latin typeface="Calibri"/>
                        </a:rPr>
                        <a:t> </a:t>
                      </a:r>
                      <a:r>
                        <a:rPr lang="en-US" sz="1200" b="1" i="0" u="none" strike="noStrike" dirty="0">
                          <a:solidFill>
                            <a:srgbClr val="000000"/>
                          </a:solidFill>
                          <a:latin typeface="Calibri"/>
                        </a:rPr>
                        <a:t>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6154">
                <a:tc>
                  <a:txBody>
                    <a:bodyPr/>
                    <a:lstStyle/>
                    <a:p>
                      <a:pPr algn="ctr" fontAlgn="ctr"/>
                      <a:r>
                        <a:rPr lang="en-US" sz="1400" b="1" i="0" u="none" strike="noStrike" dirty="0">
                          <a:solidFill>
                            <a:srgbClr val="C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C00000"/>
                          </a:solidFill>
                          <a:latin typeface="+mn-lt"/>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latin typeface="Calibri"/>
                        </a:rPr>
                        <a:t>Annuity for </a:t>
                      </a:r>
                      <a:r>
                        <a:rPr lang="en-US" sz="3200" b="1" i="0" u="none" strike="noStrike" dirty="0">
                          <a:solidFill>
                            <a:srgbClr val="000000"/>
                          </a:solidFill>
                          <a:latin typeface="Calibri"/>
                        </a:rPr>
                        <a:t>5</a:t>
                      </a:r>
                      <a:r>
                        <a:rPr lang="en-US" sz="1200" b="1" i="0" u="none" strike="noStrike" dirty="0">
                          <a:solidFill>
                            <a:srgbClr val="000000"/>
                          </a:solidFill>
                          <a:latin typeface="Calibri"/>
                        </a:rPr>
                        <a:t> Years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 name="Rectangle 3"/>
          <p:cNvSpPr>
            <a:spLocks noChangeArrowheads="1"/>
          </p:cNvSpPr>
          <p:nvPr/>
        </p:nvSpPr>
        <p:spPr bwMode="auto">
          <a:xfrm>
            <a:off x="3409406" y="182879"/>
            <a:ext cx="3980577"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002060"/>
                </a:solidFill>
                <a:effectLst/>
                <a:latin typeface="+mj-lt"/>
                <a:ea typeface="Arial" pitchFamily="34" charset="0"/>
                <a:cs typeface="Arial" pitchFamily="34" charset="0"/>
              </a:rPr>
              <a:t>Day Swappers Bounty</a:t>
            </a:r>
            <a:endParaRPr kumimoji="0" lang="en-US" sz="2800" b="0" i="0" u="none" strike="noStrike" cap="none" normalizeH="0" baseline="0" dirty="0">
              <a:ln>
                <a:noFill/>
              </a:ln>
              <a:solidFill>
                <a:srgbClr val="002060"/>
              </a:solidFill>
              <a:effectLst/>
              <a:latin typeface="+mj-lt"/>
              <a:cs typeface="Arial" pitchFamily="34" charset="0"/>
            </a:endParaRPr>
          </a:p>
        </p:txBody>
      </p:sp>
      <p:sp>
        <p:nvSpPr>
          <p:cNvPr id="9" name="TextBox 8"/>
          <p:cNvSpPr txBox="1"/>
          <p:nvPr/>
        </p:nvSpPr>
        <p:spPr>
          <a:xfrm>
            <a:off x="209008" y="3145878"/>
            <a:ext cx="7223758" cy="1323439"/>
          </a:xfrm>
          <a:prstGeom prst="rect">
            <a:avLst/>
          </a:prstGeom>
          <a:noFill/>
        </p:spPr>
        <p:txBody>
          <a:bodyPr wrap="square" rtlCol="0">
            <a:spAutoFit/>
          </a:bodyPr>
          <a:lstStyle/>
          <a:p>
            <a:r>
              <a:rPr lang="en-US" sz="1600" b="1" i="1" dirty="0">
                <a:solidFill>
                  <a:srgbClr val="C00000"/>
                </a:solidFill>
              </a:rPr>
              <a:t>Day Swappers Benefit calculation as per ES Staked for the corresponding month and annuity received for the corresponding month. </a:t>
            </a:r>
            <a:endParaRPr lang="en-US" sz="1600" b="1" dirty="0">
              <a:solidFill>
                <a:srgbClr val="000000"/>
              </a:solidFill>
            </a:endParaRPr>
          </a:p>
          <a:p>
            <a:endParaRPr lang="en-US" sz="1600" b="1" i="1" dirty="0"/>
          </a:p>
          <a:p>
            <a:r>
              <a:rPr lang="en-US" sz="1600" b="1" i="1" dirty="0"/>
              <a:t>The maximum benefit in Day Swappers Tree bounty is given to the Black Belt  Day Swappers which is the highest in tree.</a:t>
            </a:r>
          </a:p>
        </p:txBody>
      </p:sp>
      <p:sp>
        <p:nvSpPr>
          <p:cNvPr id="13" name="Up Arrow 12"/>
          <p:cNvSpPr/>
          <p:nvPr/>
        </p:nvSpPr>
        <p:spPr>
          <a:xfrm>
            <a:off x="3135083" y="2829908"/>
            <a:ext cx="195946" cy="20900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ayswapper Infulence Chart.jpg"/>
          <p:cNvPicPr>
            <a:picLocks noChangeAspect="1"/>
          </p:cNvPicPr>
          <p:nvPr/>
        </p:nvPicPr>
        <p:blipFill>
          <a:blip r:embed="rId3" cstate="print"/>
          <a:stretch>
            <a:fillRect/>
          </a:stretch>
        </p:blipFill>
        <p:spPr>
          <a:xfrm>
            <a:off x="7432766" y="796834"/>
            <a:ext cx="4784021" cy="6021977"/>
          </a:xfrm>
          <a:prstGeom prst="rect">
            <a:avLst/>
          </a:prstGeom>
        </p:spPr>
      </p:pic>
      <p:sp>
        <p:nvSpPr>
          <p:cNvPr id="20" name="Rectangle 19"/>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pic>
        <p:nvPicPr>
          <p:cNvPr id="15" name="Picture 14">
            <a:extLst>
              <a:ext uri="{FF2B5EF4-FFF2-40B4-BE49-F238E27FC236}">
                <a16:creationId xmlns:a16="http://schemas.microsoft.com/office/drawing/2014/main" id="{7F732C22-2D34-43AA-8DC6-3E0D35618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16" name="Rectangle 15">
            <a:extLst>
              <a:ext uri="{FF2B5EF4-FFF2-40B4-BE49-F238E27FC236}">
                <a16:creationId xmlns:a16="http://schemas.microsoft.com/office/drawing/2014/main" id="{4C3F0569-EDD3-454A-AB72-1AF679F71A98}"/>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18" name="Picture 17">
            <a:extLst>
              <a:ext uri="{FF2B5EF4-FFF2-40B4-BE49-F238E27FC236}">
                <a16:creationId xmlns:a16="http://schemas.microsoft.com/office/drawing/2014/main" id="{D0139577-7669-4B88-8AFD-C6BED008B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graphicFrame>
        <p:nvGraphicFramePr>
          <p:cNvPr id="23" name="Table 22">
            <a:extLst>
              <a:ext uri="{FF2B5EF4-FFF2-40B4-BE49-F238E27FC236}">
                <a16:creationId xmlns:a16="http://schemas.microsoft.com/office/drawing/2014/main" id="{FCE74486-1BDA-4D1C-9A00-43F04AD1C0C2}"/>
              </a:ext>
            </a:extLst>
          </p:cNvPr>
          <p:cNvGraphicFramePr>
            <a:graphicFrameLocks noGrp="1"/>
          </p:cNvGraphicFramePr>
          <p:nvPr>
            <p:extLst>
              <p:ext uri="{D42A27DB-BD31-4B8C-83A1-F6EECF244321}">
                <p14:modId xmlns:p14="http://schemas.microsoft.com/office/powerpoint/2010/main" val="1161847262"/>
              </p:ext>
            </p:extLst>
          </p:nvPr>
        </p:nvGraphicFramePr>
        <p:xfrm>
          <a:off x="2537612" y="4513355"/>
          <a:ext cx="4317499" cy="1915655"/>
        </p:xfrm>
        <a:graphic>
          <a:graphicData uri="http://schemas.openxmlformats.org/drawingml/2006/table">
            <a:tbl>
              <a:tblPr/>
              <a:tblGrid>
                <a:gridCol w="1114282">
                  <a:extLst>
                    <a:ext uri="{9D8B030D-6E8A-4147-A177-3AD203B41FA5}">
                      <a16:colId xmlns:a16="http://schemas.microsoft.com/office/drawing/2014/main" val="20000"/>
                    </a:ext>
                  </a:extLst>
                </a:gridCol>
                <a:gridCol w="1827701">
                  <a:extLst>
                    <a:ext uri="{9D8B030D-6E8A-4147-A177-3AD203B41FA5}">
                      <a16:colId xmlns:a16="http://schemas.microsoft.com/office/drawing/2014/main" val="20001"/>
                    </a:ext>
                  </a:extLst>
                </a:gridCol>
                <a:gridCol w="1375516">
                  <a:extLst>
                    <a:ext uri="{9D8B030D-6E8A-4147-A177-3AD203B41FA5}">
                      <a16:colId xmlns:a16="http://schemas.microsoft.com/office/drawing/2014/main" val="20002"/>
                    </a:ext>
                  </a:extLst>
                </a:gridCol>
              </a:tblGrid>
              <a:tr h="558517">
                <a:tc>
                  <a:txBody>
                    <a:bodyPr/>
                    <a:lstStyle/>
                    <a:p>
                      <a:pPr algn="ctr" fontAlgn="ctr"/>
                      <a:r>
                        <a:rPr lang="en-US" sz="1100" b="1" i="0" u="none" strike="noStrike" dirty="0">
                          <a:solidFill>
                            <a:srgbClr val="000000"/>
                          </a:solidFill>
                          <a:latin typeface="Calibri"/>
                        </a:rPr>
                        <a:t>Monthly PET </a:t>
                      </a:r>
                      <a:r>
                        <a:rPr lang="en-US" sz="1100" b="1" i="0" u="none" strike="noStrike" baseline="0" dirty="0">
                          <a:solidFill>
                            <a:srgbClr val="000000"/>
                          </a:solidFill>
                          <a:latin typeface="Calibri"/>
                        </a:rPr>
                        <a:t> staking </a:t>
                      </a:r>
                      <a:r>
                        <a:rPr lang="en-US" sz="1100" b="1" i="0" u="none" strike="noStrike" dirty="0">
                          <a:solidFill>
                            <a:srgbClr val="000000"/>
                          </a:solidFill>
                          <a:latin typeface="Calibri"/>
                        </a:rPr>
                        <a:t>for 12 months (ES)</a:t>
                      </a:r>
                    </a:p>
                  </a:txBody>
                  <a:tcPr marL="10682" marR="10682" marT="106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latin typeface="+mn-lt"/>
                        </a:rPr>
                        <a:t>Direct Bounty</a:t>
                      </a:r>
                    </a:p>
                    <a:p>
                      <a:pPr algn="ctr" fontAlgn="ctr"/>
                      <a:r>
                        <a:rPr lang="en-US" sz="1100" b="1" i="0" u="none" strike="noStrike" dirty="0">
                          <a:solidFill>
                            <a:srgbClr val="000000"/>
                          </a:solidFill>
                          <a:latin typeface="Calibri"/>
                        </a:rPr>
                        <a:t>(Introducer) in ES</a:t>
                      </a:r>
                    </a:p>
                  </a:txBody>
                  <a:tcPr marL="10682" marR="10682" marT="106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000000"/>
                          </a:solidFill>
                          <a:latin typeface="+mn-lt"/>
                        </a:rPr>
                        <a:t>Bounty as per Day Swappers Tree</a:t>
                      </a:r>
                    </a:p>
                  </a:txBody>
                  <a:tcPr marL="10682" marR="10682" marT="106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294704">
                <a:tc>
                  <a:txBody>
                    <a:bodyPr/>
                    <a:lstStyle/>
                    <a:p>
                      <a:pPr algn="ctr" fontAlgn="b"/>
                      <a:r>
                        <a:rPr lang="en-US" sz="1100" b="1" i="0" u="none" strike="noStrike" dirty="0">
                          <a:solidFill>
                            <a:srgbClr val="000000"/>
                          </a:solidFill>
                          <a:latin typeface="Calibri"/>
                        </a:rPr>
                        <a:t>500 to 999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5%</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5%</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4704">
                <a:tc>
                  <a:txBody>
                    <a:bodyPr/>
                    <a:lstStyle/>
                    <a:p>
                      <a:pPr algn="ctr" fontAlgn="b"/>
                      <a:r>
                        <a:rPr lang="en-US" sz="1100" b="1" i="0" u="none" strike="noStrike" dirty="0">
                          <a:solidFill>
                            <a:srgbClr val="000000"/>
                          </a:solidFill>
                          <a:latin typeface="Calibri"/>
                        </a:rPr>
                        <a:t>1000 to 2499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6%</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a:ea typeface="+mn-ea"/>
                          <a:cs typeface="+mn-cs"/>
                        </a:rPr>
                        <a:t>5%</a:t>
                      </a: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4704">
                <a:tc>
                  <a:txBody>
                    <a:bodyPr/>
                    <a:lstStyle/>
                    <a:p>
                      <a:pPr algn="ctr" fontAlgn="b"/>
                      <a:r>
                        <a:rPr lang="en-US" sz="1100" b="1" i="0" u="none" strike="noStrike" dirty="0">
                          <a:solidFill>
                            <a:srgbClr val="000000"/>
                          </a:solidFill>
                          <a:latin typeface="Calibri"/>
                        </a:rPr>
                        <a:t>2500 to 4999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7%</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a:ea typeface="+mn-ea"/>
                          <a:cs typeface="+mn-cs"/>
                        </a:rPr>
                        <a:t>5%</a:t>
                      </a: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4704">
                <a:tc>
                  <a:txBody>
                    <a:bodyPr/>
                    <a:lstStyle/>
                    <a:p>
                      <a:pPr algn="ctr" fontAlgn="b"/>
                      <a:r>
                        <a:rPr lang="en-US" sz="1100" b="1" i="0" u="none" strike="noStrike" dirty="0">
                          <a:solidFill>
                            <a:srgbClr val="000000"/>
                          </a:solidFill>
                          <a:latin typeface="Calibri"/>
                        </a:rPr>
                        <a:t>5000 to 9999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8%</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a:ea typeface="+mn-ea"/>
                          <a:cs typeface="+mn-cs"/>
                        </a:rPr>
                        <a:t>5%</a:t>
                      </a: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fontAlgn="b"/>
                      <a:r>
                        <a:rPr lang="en-US" sz="1100" b="1" i="0" u="none" strike="noStrike" dirty="0">
                          <a:solidFill>
                            <a:srgbClr val="000000"/>
                          </a:solidFill>
                          <a:latin typeface="Calibri"/>
                        </a:rPr>
                        <a:t>10000 and above</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a:ea typeface="+mn-ea"/>
                          <a:cs typeface="+mn-cs"/>
                        </a:rPr>
                        <a:t>5%</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86310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 name="Freeform: Shape 2026">
            <a:extLst>
              <a:ext uri="{FF2B5EF4-FFF2-40B4-BE49-F238E27FC236}">
                <a16:creationId xmlns:a16="http://schemas.microsoft.com/office/drawing/2014/main" id="{EB16E126-2224-47E1-8E05-1A64845B74F2}"/>
              </a:ext>
            </a:extLst>
          </p:cNvPr>
          <p:cNvSpPr/>
          <p:nvPr/>
        </p:nvSpPr>
        <p:spPr>
          <a:xfrm>
            <a:off x="-14928619" y="2095727"/>
            <a:ext cx="15070" cy="15070"/>
          </a:xfrm>
          <a:custGeom>
            <a:avLst/>
            <a:gdLst/>
            <a:ahLst/>
            <a:cxnLst/>
            <a:rect l="l" t="t" r="r" b="b"/>
            <a:pathLst>
              <a:path/>
            </a:pathLst>
          </a:custGeom>
          <a:noFill/>
          <a:ln w="15064" cap="flat">
            <a:noFill/>
            <a:prstDash val="solid"/>
            <a:miter/>
          </a:ln>
        </p:spPr>
        <p:txBody>
          <a:bodyPr rtlCol="0" anchor="ctr"/>
          <a:lstStyle/>
          <a:p>
            <a:endParaRPr lang="en-ID"/>
          </a:p>
        </p:txBody>
      </p:sp>
      <p:sp>
        <p:nvSpPr>
          <p:cNvPr id="8" name="TextBox 7"/>
          <p:cNvSpPr txBox="1"/>
          <p:nvPr/>
        </p:nvSpPr>
        <p:spPr>
          <a:xfrm>
            <a:off x="1959430" y="1619794"/>
            <a:ext cx="9170125" cy="3508653"/>
          </a:xfrm>
          <a:prstGeom prst="rect">
            <a:avLst/>
          </a:prstGeom>
          <a:noFill/>
        </p:spPr>
        <p:txBody>
          <a:bodyPr wrap="square" rtlCol="0">
            <a:spAutoFit/>
          </a:bodyPr>
          <a:lstStyle/>
          <a:p>
            <a:r>
              <a:rPr lang="en-US" b="1" u="sng" dirty="0">
                <a:solidFill>
                  <a:srgbClr val="FF0000"/>
                </a:solidFill>
              </a:rPr>
              <a:t>Statutory Warning</a:t>
            </a:r>
            <a:endParaRPr lang="en-US" dirty="0">
              <a:solidFill>
                <a:srgbClr val="FF0000"/>
              </a:solidFill>
            </a:endParaRPr>
          </a:p>
          <a:p>
            <a:r>
              <a:rPr lang="en-US" sz="1400" dirty="0"/>
              <a:t> </a:t>
            </a:r>
          </a:p>
          <a:p>
            <a:pPr algn="just"/>
            <a:r>
              <a:rPr lang="en-US" sz="1600" dirty="0"/>
              <a:t>Digital Assets are extremely high-risk, speculative products. You should be aware of the risks involved and fully consider before participating in Digital assets whether it’s appropriate for you. You should only participate if you are an experienced investor with sophisticated knowledge of financial markets and you fully understand the risks associated with Digital assets. We strongly advise you to take independent professional advice before making any investment or participating in any way.</a:t>
            </a:r>
          </a:p>
          <a:p>
            <a:pPr algn="just"/>
            <a:r>
              <a:rPr lang="en-US" sz="1600" dirty="0"/>
              <a:t> </a:t>
            </a:r>
          </a:p>
          <a:p>
            <a:pPr algn="just"/>
            <a:r>
              <a:rPr lang="en-US" sz="1600" dirty="0"/>
              <a:t>You should also check what rules and protections apply to your respective jurisdictions before investing or participating in any way. The Creators &amp; community will not compensate you for any losses from trading, investment or participating in any way. You should read whitepaper carefully before participating and consider whether these products are right for you.</a:t>
            </a:r>
          </a:p>
          <a:p>
            <a:pPr algn="just"/>
            <a:r>
              <a:rPr lang="en-US" sz="1600" dirty="0"/>
              <a:t> </a:t>
            </a:r>
          </a:p>
          <a:p>
            <a:endParaRPr lang="en-US" sz="1400" dirty="0"/>
          </a:p>
        </p:txBody>
      </p:sp>
      <p:sp>
        <p:nvSpPr>
          <p:cNvPr id="13" name="Rectangle 12"/>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pic>
        <p:nvPicPr>
          <p:cNvPr id="10" name="Picture 9">
            <a:extLst>
              <a:ext uri="{FF2B5EF4-FFF2-40B4-BE49-F238E27FC236}">
                <a16:creationId xmlns:a16="http://schemas.microsoft.com/office/drawing/2014/main" id="{06204D6F-CE0E-44AA-BB40-2701E7FA8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11" name="Rectangle 10">
            <a:extLst>
              <a:ext uri="{FF2B5EF4-FFF2-40B4-BE49-F238E27FC236}">
                <a16:creationId xmlns:a16="http://schemas.microsoft.com/office/drawing/2014/main" id="{969FDC5B-45E3-41DD-85FB-476A3C93BE44}"/>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14" name="Picture 13">
            <a:extLst>
              <a:ext uri="{FF2B5EF4-FFF2-40B4-BE49-F238E27FC236}">
                <a16:creationId xmlns:a16="http://schemas.microsoft.com/office/drawing/2014/main" id="{86F1623C-CCC0-4244-9D7E-8119B08E8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spTree>
    <p:extLst>
      <p:ext uri="{BB962C8B-B14F-4D97-AF65-F5344CB8AC3E}">
        <p14:creationId xmlns:p14="http://schemas.microsoft.com/office/powerpoint/2010/main" val="361773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1A3BCA3D-DAE9-42A6-97A2-DE3CF11F7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007" y="5168648"/>
            <a:ext cx="1569944" cy="1046630"/>
          </a:xfrm>
          <a:prstGeom prst="rect">
            <a:avLst/>
          </a:prstGeom>
        </p:spPr>
      </p:pic>
      <p:sp>
        <p:nvSpPr>
          <p:cNvPr id="15" name="TextBox 14"/>
          <p:cNvSpPr txBox="1"/>
          <p:nvPr/>
        </p:nvSpPr>
        <p:spPr>
          <a:xfrm>
            <a:off x="5848976" y="1266485"/>
            <a:ext cx="1998617" cy="338554"/>
          </a:xfrm>
          <a:prstGeom prst="rect">
            <a:avLst/>
          </a:prstGeom>
          <a:noFill/>
        </p:spPr>
        <p:txBody>
          <a:bodyPr wrap="square" rtlCol="0">
            <a:spAutoFit/>
          </a:bodyPr>
          <a:lstStyle/>
          <a:p>
            <a:r>
              <a:rPr lang="en-US" sz="1600" dirty="0"/>
              <a:t>Goal Achievement</a:t>
            </a:r>
          </a:p>
        </p:txBody>
      </p:sp>
      <p:sp>
        <p:nvSpPr>
          <p:cNvPr id="16" name="TextBox 15"/>
          <p:cNvSpPr txBox="1"/>
          <p:nvPr/>
        </p:nvSpPr>
        <p:spPr>
          <a:xfrm>
            <a:off x="8410330" y="5290678"/>
            <a:ext cx="1998617" cy="338554"/>
          </a:xfrm>
          <a:prstGeom prst="rect">
            <a:avLst/>
          </a:prstGeom>
          <a:noFill/>
        </p:spPr>
        <p:txBody>
          <a:bodyPr wrap="square" rtlCol="0">
            <a:spAutoFit/>
          </a:bodyPr>
          <a:lstStyle/>
          <a:p>
            <a:pPr algn="ctr"/>
            <a:r>
              <a:rPr lang="en-US" sz="1600" dirty="0"/>
              <a:t>Celebration</a:t>
            </a:r>
          </a:p>
        </p:txBody>
      </p:sp>
      <p:sp>
        <p:nvSpPr>
          <p:cNvPr id="17" name="TextBox 16"/>
          <p:cNvSpPr txBox="1"/>
          <p:nvPr/>
        </p:nvSpPr>
        <p:spPr>
          <a:xfrm>
            <a:off x="62104" y="4271591"/>
            <a:ext cx="1781595" cy="338554"/>
          </a:xfrm>
          <a:prstGeom prst="rect">
            <a:avLst/>
          </a:prstGeom>
          <a:noFill/>
        </p:spPr>
        <p:txBody>
          <a:bodyPr wrap="square" rtlCol="0">
            <a:spAutoFit/>
          </a:bodyPr>
          <a:lstStyle/>
          <a:p>
            <a:pPr algn="ctr"/>
            <a:r>
              <a:rPr lang="en-US" sz="1600" dirty="0"/>
              <a:t>Growth &amp; Success</a:t>
            </a:r>
          </a:p>
        </p:txBody>
      </p:sp>
      <p:sp>
        <p:nvSpPr>
          <p:cNvPr id="18" name="TextBox 17"/>
          <p:cNvSpPr txBox="1"/>
          <p:nvPr/>
        </p:nvSpPr>
        <p:spPr>
          <a:xfrm>
            <a:off x="8769740" y="2178242"/>
            <a:ext cx="1998617" cy="338554"/>
          </a:xfrm>
          <a:prstGeom prst="rect">
            <a:avLst/>
          </a:prstGeom>
          <a:noFill/>
        </p:spPr>
        <p:txBody>
          <a:bodyPr wrap="square" rtlCol="0">
            <a:spAutoFit/>
          </a:bodyPr>
          <a:lstStyle/>
          <a:p>
            <a:pPr algn="ctr"/>
            <a:r>
              <a:rPr lang="en-US" sz="1600" dirty="0"/>
              <a:t>Family Milestones</a:t>
            </a:r>
          </a:p>
        </p:txBody>
      </p:sp>
      <p:sp>
        <p:nvSpPr>
          <p:cNvPr id="19" name="TextBox 18"/>
          <p:cNvSpPr txBox="1"/>
          <p:nvPr/>
        </p:nvSpPr>
        <p:spPr>
          <a:xfrm>
            <a:off x="10211022" y="3362334"/>
            <a:ext cx="1998617" cy="338554"/>
          </a:xfrm>
          <a:prstGeom prst="rect">
            <a:avLst/>
          </a:prstGeom>
          <a:noFill/>
        </p:spPr>
        <p:txBody>
          <a:bodyPr wrap="square" rtlCol="0">
            <a:spAutoFit/>
          </a:bodyPr>
          <a:lstStyle/>
          <a:p>
            <a:r>
              <a:rPr lang="en-US" sz="1600" dirty="0"/>
              <a:t>Happiness</a:t>
            </a:r>
          </a:p>
        </p:txBody>
      </p:sp>
      <p:sp>
        <p:nvSpPr>
          <p:cNvPr id="20" name="TextBox 19"/>
          <p:cNvSpPr txBox="1"/>
          <p:nvPr/>
        </p:nvSpPr>
        <p:spPr>
          <a:xfrm>
            <a:off x="-77042" y="3080125"/>
            <a:ext cx="1998617" cy="338554"/>
          </a:xfrm>
          <a:prstGeom prst="rect">
            <a:avLst/>
          </a:prstGeom>
          <a:noFill/>
        </p:spPr>
        <p:txBody>
          <a:bodyPr wrap="square" rtlCol="0">
            <a:spAutoFit/>
          </a:bodyPr>
          <a:lstStyle/>
          <a:p>
            <a:pPr algn="ctr"/>
            <a:r>
              <a:rPr lang="en-US" sz="1600" dirty="0"/>
              <a:t>Market Growth</a:t>
            </a:r>
          </a:p>
        </p:txBody>
      </p:sp>
      <p:sp>
        <p:nvSpPr>
          <p:cNvPr id="21" name="TextBox 20"/>
          <p:cNvSpPr txBox="1"/>
          <p:nvPr/>
        </p:nvSpPr>
        <p:spPr>
          <a:xfrm>
            <a:off x="5558568" y="6090515"/>
            <a:ext cx="1998617" cy="338554"/>
          </a:xfrm>
          <a:prstGeom prst="rect">
            <a:avLst/>
          </a:prstGeom>
          <a:noFill/>
        </p:spPr>
        <p:txBody>
          <a:bodyPr wrap="square" rtlCol="0">
            <a:spAutoFit/>
          </a:bodyPr>
          <a:lstStyle/>
          <a:p>
            <a:pPr algn="ctr"/>
            <a:r>
              <a:rPr lang="en-US" sz="1600" dirty="0"/>
              <a:t>GDP Growth</a:t>
            </a:r>
          </a:p>
        </p:txBody>
      </p:sp>
      <p:sp>
        <p:nvSpPr>
          <p:cNvPr id="22" name="TextBox 21"/>
          <p:cNvSpPr txBox="1"/>
          <p:nvPr/>
        </p:nvSpPr>
        <p:spPr>
          <a:xfrm>
            <a:off x="1311110" y="5174501"/>
            <a:ext cx="1998617" cy="338554"/>
          </a:xfrm>
          <a:prstGeom prst="rect">
            <a:avLst/>
          </a:prstGeom>
          <a:noFill/>
        </p:spPr>
        <p:txBody>
          <a:bodyPr wrap="square" rtlCol="0">
            <a:spAutoFit/>
          </a:bodyPr>
          <a:lstStyle/>
          <a:p>
            <a:pPr algn="ctr"/>
            <a:r>
              <a:rPr lang="en-US" sz="1600" dirty="0"/>
              <a:t>Peace of Mind</a:t>
            </a:r>
          </a:p>
        </p:txBody>
      </p:sp>
      <p:pic>
        <p:nvPicPr>
          <p:cNvPr id="26" name="Picture 25">
            <a:extLst>
              <a:ext uri="{FF2B5EF4-FFF2-40B4-BE49-F238E27FC236}">
                <a16:creationId xmlns:a16="http://schemas.microsoft.com/office/drawing/2014/main" id="{EEC28CEF-BC9C-448D-B57F-03EAA60B8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27" name="TextBox 26">
            <a:extLst>
              <a:ext uri="{FF2B5EF4-FFF2-40B4-BE49-F238E27FC236}">
                <a16:creationId xmlns:a16="http://schemas.microsoft.com/office/drawing/2014/main" id="{5F05EFF5-B252-4238-9FA7-87F5708015D6}"/>
              </a:ext>
            </a:extLst>
          </p:cNvPr>
          <p:cNvSpPr txBox="1"/>
          <p:nvPr/>
        </p:nvSpPr>
        <p:spPr>
          <a:xfrm>
            <a:off x="7353156" y="1592477"/>
            <a:ext cx="1695101" cy="338554"/>
          </a:xfrm>
          <a:prstGeom prst="rect">
            <a:avLst/>
          </a:prstGeom>
          <a:noFill/>
        </p:spPr>
        <p:txBody>
          <a:bodyPr wrap="square" rtlCol="0">
            <a:spAutoFit/>
          </a:bodyPr>
          <a:lstStyle/>
          <a:p>
            <a:r>
              <a:rPr lang="en-US" sz="1600" dirty="0"/>
              <a:t>Health &amp; Fitness</a:t>
            </a:r>
          </a:p>
        </p:txBody>
      </p:sp>
      <p:sp>
        <p:nvSpPr>
          <p:cNvPr id="28" name="TextBox 27">
            <a:extLst>
              <a:ext uri="{FF2B5EF4-FFF2-40B4-BE49-F238E27FC236}">
                <a16:creationId xmlns:a16="http://schemas.microsoft.com/office/drawing/2014/main" id="{D0E96A35-62B2-4BC2-AD6F-CF97E59FA09F}"/>
              </a:ext>
            </a:extLst>
          </p:cNvPr>
          <p:cNvSpPr txBox="1"/>
          <p:nvPr/>
        </p:nvSpPr>
        <p:spPr>
          <a:xfrm>
            <a:off x="4531764" y="6083717"/>
            <a:ext cx="1240780" cy="338554"/>
          </a:xfrm>
          <a:prstGeom prst="rect">
            <a:avLst/>
          </a:prstGeom>
          <a:noFill/>
        </p:spPr>
        <p:txBody>
          <a:bodyPr wrap="square" rtlCol="0">
            <a:spAutoFit/>
          </a:bodyPr>
          <a:lstStyle/>
          <a:p>
            <a:r>
              <a:rPr lang="en-US" sz="1600" dirty="0"/>
              <a:t>Education</a:t>
            </a:r>
          </a:p>
        </p:txBody>
      </p:sp>
      <p:sp>
        <p:nvSpPr>
          <p:cNvPr id="29" name="TextBox 28">
            <a:extLst>
              <a:ext uri="{FF2B5EF4-FFF2-40B4-BE49-F238E27FC236}">
                <a16:creationId xmlns:a16="http://schemas.microsoft.com/office/drawing/2014/main" id="{A1CE9940-4D63-4E7A-B1EA-DBA72D94FE27}"/>
              </a:ext>
            </a:extLst>
          </p:cNvPr>
          <p:cNvSpPr txBox="1"/>
          <p:nvPr/>
        </p:nvSpPr>
        <p:spPr>
          <a:xfrm>
            <a:off x="4617079" y="1195043"/>
            <a:ext cx="1240780" cy="338554"/>
          </a:xfrm>
          <a:prstGeom prst="rect">
            <a:avLst/>
          </a:prstGeom>
          <a:noFill/>
        </p:spPr>
        <p:txBody>
          <a:bodyPr wrap="square" rtlCol="0">
            <a:spAutoFit/>
          </a:bodyPr>
          <a:lstStyle/>
          <a:p>
            <a:r>
              <a:rPr lang="en-US" sz="1600" dirty="0"/>
              <a:t>Sports</a:t>
            </a:r>
          </a:p>
        </p:txBody>
      </p:sp>
      <p:sp>
        <p:nvSpPr>
          <p:cNvPr id="30" name="TextBox 29">
            <a:extLst>
              <a:ext uri="{FF2B5EF4-FFF2-40B4-BE49-F238E27FC236}">
                <a16:creationId xmlns:a16="http://schemas.microsoft.com/office/drawing/2014/main" id="{4E76A187-6EA5-43FE-B4EE-D6F1DD31EAF4}"/>
              </a:ext>
            </a:extLst>
          </p:cNvPr>
          <p:cNvSpPr txBox="1"/>
          <p:nvPr/>
        </p:nvSpPr>
        <p:spPr>
          <a:xfrm>
            <a:off x="10184664" y="4509075"/>
            <a:ext cx="1240780" cy="338554"/>
          </a:xfrm>
          <a:prstGeom prst="rect">
            <a:avLst/>
          </a:prstGeom>
          <a:noFill/>
        </p:spPr>
        <p:txBody>
          <a:bodyPr wrap="square" rtlCol="0">
            <a:spAutoFit/>
          </a:bodyPr>
          <a:lstStyle/>
          <a:p>
            <a:r>
              <a:rPr lang="en-US" sz="1600" dirty="0"/>
              <a:t>Nature</a:t>
            </a:r>
          </a:p>
        </p:txBody>
      </p:sp>
      <p:sp>
        <p:nvSpPr>
          <p:cNvPr id="31" name="TextBox 30">
            <a:extLst>
              <a:ext uri="{FF2B5EF4-FFF2-40B4-BE49-F238E27FC236}">
                <a16:creationId xmlns:a16="http://schemas.microsoft.com/office/drawing/2014/main" id="{B3FBD5A1-DF0B-44D5-8962-92296409CCB4}"/>
              </a:ext>
            </a:extLst>
          </p:cNvPr>
          <p:cNvSpPr txBox="1"/>
          <p:nvPr/>
        </p:nvSpPr>
        <p:spPr>
          <a:xfrm>
            <a:off x="3228980" y="5696342"/>
            <a:ext cx="1240780" cy="338554"/>
          </a:xfrm>
          <a:prstGeom prst="rect">
            <a:avLst/>
          </a:prstGeom>
          <a:noFill/>
        </p:spPr>
        <p:txBody>
          <a:bodyPr wrap="square" rtlCol="0">
            <a:spAutoFit/>
          </a:bodyPr>
          <a:lstStyle/>
          <a:p>
            <a:r>
              <a:rPr lang="en-US" sz="1600" dirty="0"/>
              <a:t>Discounts</a:t>
            </a:r>
          </a:p>
        </p:txBody>
      </p:sp>
      <p:sp>
        <p:nvSpPr>
          <p:cNvPr id="32" name="TextBox 31">
            <a:extLst>
              <a:ext uri="{FF2B5EF4-FFF2-40B4-BE49-F238E27FC236}">
                <a16:creationId xmlns:a16="http://schemas.microsoft.com/office/drawing/2014/main" id="{2A85D79F-1D0F-4297-B66A-3B2F747ABE7F}"/>
              </a:ext>
            </a:extLst>
          </p:cNvPr>
          <p:cNvSpPr txBox="1"/>
          <p:nvPr/>
        </p:nvSpPr>
        <p:spPr>
          <a:xfrm>
            <a:off x="7546164" y="5675625"/>
            <a:ext cx="1240780" cy="338554"/>
          </a:xfrm>
          <a:prstGeom prst="rect">
            <a:avLst/>
          </a:prstGeom>
          <a:noFill/>
        </p:spPr>
        <p:txBody>
          <a:bodyPr wrap="square" rtlCol="0">
            <a:spAutoFit/>
          </a:bodyPr>
          <a:lstStyle/>
          <a:p>
            <a:r>
              <a:rPr lang="en-US" sz="1600" dirty="0"/>
              <a:t>Marriage</a:t>
            </a:r>
          </a:p>
        </p:txBody>
      </p:sp>
      <p:sp>
        <p:nvSpPr>
          <p:cNvPr id="4" name="TextBox 3">
            <a:extLst>
              <a:ext uri="{FF2B5EF4-FFF2-40B4-BE49-F238E27FC236}">
                <a16:creationId xmlns:a16="http://schemas.microsoft.com/office/drawing/2014/main" id="{423CF391-B45A-481A-92F3-B5932A132642}"/>
              </a:ext>
            </a:extLst>
          </p:cNvPr>
          <p:cNvSpPr txBox="1"/>
          <p:nvPr/>
        </p:nvSpPr>
        <p:spPr>
          <a:xfrm>
            <a:off x="2677856" y="1951300"/>
            <a:ext cx="5851635" cy="2726591"/>
          </a:xfrm>
          <a:prstGeom prst="ellipse">
            <a:avLst/>
          </a:prstGeom>
          <a:solidFill>
            <a:schemeClr val="bg1"/>
          </a:solidFill>
        </p:spPr>
        <p:txBody>
          <a:bodyPr wrap="square" rtlCol="0">
            <a:spAutoFit/>
          </a:bodyPr>
          <a:lstStyle/>
          <a:p>
            <a:pPr algn="ctr"/>
            <a:r>
              <a:rPr lang="en-IN" sz="4000" b="1" i="1" dirty="0"/>
              <a:t>There is always an opportunity in this beautiful world…</a:t>
            </a:r>
          </a:p>
        </p:txBody>
      </p:sp>
      <p:sp>
        <p:nvSpPr>
          <p:cNvPr id="34" name="Rectangle 33">
            <a:extLst>
              <a:ext uri="{FF2B5EF4-FFF2-40B4-BE49-F238E27FC236}">
                <a16:creationId xmlns:a16="http://schemas.microsoft.com/office/drawing/2014/main" id="{23A306C9-2370-42CD-A34D-CC02ADEEF38C}"/>
              </a:ext>
            </a:extLst>
          </p:cNvPr>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sp>
        <p:nvSpPr>
          <p:cNvPr id="35" name="Rectangle 34">
            <a:extLst>
              <a:ext uri="{FF2B5EF4-FFF2-40B4-BE49-F238E27FC236}">
                <a16:creationId xmlns:a16="http://schemas.microsoft.com/office/drawing/2014/main" id="{296207B5-6A6D-4A2A-B2AE-0DC38E4E0008}"/>
              </a:ext>
            </a:extLst>
          </p:cNvPr>
          <p:cNvSpPr/>
          <p:nvPr/>
        </p:nvSpPr>
        <p:spPr>
          <a:xfrm>
            <a:off x="0" y="6633253"/>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37" name="Picture 36">
            <a:extLst>
              <a:ext uri="{FF2B5EF4-FFF2-40B4-BE49-F238E27FC236}">
                <a16:creationId xmlns:a16="http://schemas.microsoft.com/office/drawing/2014/main" id="{C526561F-5478-4C63-852A-52BB61FAD4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pic>
        <p:nvPicPr>
          <p:cNvPr id="38" name="Picture 37">
            <a:extLst>
              <a:ext uri="{FF2B5EF4-FFF2-40B4-BE49-F238E27FC236}">
                <a16:creationId xmlns:a16="http://schemas.microsoft.com/office/drawing/2014/main" id="{B90215FE-3228-4DD5-9A97-29288B85AF4C}"/>
              </a:ext>
            </a:extLst>
          </p:cNvPr>
          <p:cNvPicPr>
            <a:picLocks noChangeAspect="1"/>
          </p:cNvPicPr>
          <p:nvPr/>
        </p:nvPicPr>
        <p:blipFill rotWithShape="1">
          <a:blip r:embed="rId5">
            <a:extLst>
              <a:ext uri="{28A0092B-C50C-407E-A947-70E740481C1C}">
                <a14:useLocalDpi xmlns:a14="http://schemas.microsoft.com/office/drawing/2010/main" val="0"/>
              </a:ext>
            </a:extLst>
          </a:blip>
          <a:srcRect l="20147" t="6033" r="21981" b="5623"/>
          <a:stretch/>
        </p:blipFill>
        <p:spPr>
          <a:xfrm>
            <a:off x="10799385" y="4907796"/>
            <a:ext cx="1171686" cy="1788598"/>
          </a:xfrm>
          <a:prstGeom prst="rect">
            <a:avLst/>
          </a:prstGeom>
        </p:spPr>
      </p:pic>
      <p:pic>
        <p:nvPicPr>
          <p:cNvPr id="7" name="Picture 6">
            <a:extLst>
              <a:ext uri="{FF2B5EF4-FFF2-40B4-BE49-F238E27FC236}">
                <a16:creationId xmlns:a16="http://schemas.microsoft.com/office/drawing/2014/main" id="{B7315EB1-6898-4A68-B21D-70CB786E0E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0593" y="316164"/>
            <a:ext cx="1498445" cy="1008598"/>
          </a:xfrm>
          <a:prstGeom prst="rect">
            <a:avLst/>
          </a:prstGeom>
        </p:spPr>
      </p:pic>
      <p:pic>
        <p:nvPicPr>
          <p:cNvPr id="9" name="Picture 8">
            <a:extLst>
              <a:ext uri="{FF2B5EF4-FFF2-40B4-BE49-F238E27FC236}">
                <a16:creationId xmlns:a16="http://schemas.microsoft.com/office/drawing/2014/main" id="{6702B92E-D6D1-4FEC-8280-F87968638E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1834" y="4806798"/>
            <a:ext cx="1498445" cy="1008598"/>
          </a:xfrm>
          <a:prstGeom prst="rect">
            <a:avLst/>
          </a:prstGeom>
        </p:spPr>
      </p:pic>
      <p:pic>
        <p:nvPicPr>
          <p:cNvPr id="11" name="Picture 10">
            <a:extLst>
              <a:ext uri="{FF2B5EF4-FFF2-40B4-BE49-F238E27FC236}">
                <a16:creationId xmlns:a16="http://schemas.microsoft.com/office/drawing/2014/main" id="{E236D698-0E2E-43DB-A844-60886A35A3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8818" y="4759791"/>
            <a:ext cx="1498445" cy="1008598"/>
          </a:xfrm>
          <a:prstGeom prst="rect">
            <a:avLst/>
          </a:prstGeom>
        </p:spPr>
      </p:pic>
      <p:pic>
        <p:nvPicPr>
          <p:cNvPr id="13" name="Picture 12">
            <a:extLst>
              <a:ext uri="{FF2B5EF4-FFF2-40B4-BE49-F238E27FC236}">
                <a16:creationId xmlns:a16="http://schemas.microsoft.com/office/drawing/2014/main" id="{B78BCA33-9DA0-4929-9713-85AA92D2C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2435" y="2025322"/>
            <a:ext cx="1422382" cy="1153119"/>
          </a:xfrm>
          <a:prstGeom prst="rect">
            <a:avLst/>
          </a:prstGeom>
        </p:spPr>
      </p:pic>
      <p:pic>
        <p:nvPicPr>
          <p:cNvPr id="39" name="Picture 38">
            <a:extLst>
              <a:ext uri="{FF2B5EF4-FFF2-40B4-BE49-F238E27FC236}">
                <a16:creationId xmlns:a16="http://schemas.microsoft.com/office/drawing/2014/main" id="{5088D2CD-D646-4E4C-9475-3230B3041C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15334" y="685697"/>
            <a:ext cx="1498445" cy="1008598"/>
          </a:xfrm>
          <a:prstGeom prst="rect">
            <a:avLst/>
          </a:prstGeom>
        </p:spPr>
      </p:pic>
      <p:pic>
        <p:nvPicPr>
          <p:cNvPr id="41" name="Picture 40">
            <a:extLst>
              <a:ext uri="{FF2B5EF4-FFF2-40B4-BE49-F238E27FC236}">
                <a16:creationId xmlns:a16="http://schemas.microsoft.com/office/drawing/2014/main" id="{0E6549AA-339A-4ABD-AFDC-8ED14C5364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14521" y="4226750"/>
            <a:ext cx="1499966" cy="1013162"/>
          </a:xfrm>
          <a:prstGeom prst="rect">
            <a:avLst/>
          </a:prstGeom>
        </p:spPr>
      </p:pic>
      <p:pic>
        <p:nvPicPr>
          <p:cNvPr id="43" name="Picture 42">
            <a:extLst>
              <a:ext uri="{FF2B5EF4-FFF2-40B4-BE49-F238E27FC236}">
                <a16:creationId xmlns:a16="http://schemas.microsoft.com/office/drawing/2014/main" id="{D84B594A-A92F-4786-8F45-17737D57E1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75621" y="5217421"/>
            <a:ext cx="1496923" cy="1008597"/>
          </a:xfrm>
          <a:prstGeom prst="rect">
            <a:avLst/>
          </a:prstGeom>
        </p:spPr>
      </p:pic>
      <p:pic>
        <p:nvPicPr>
          <p:cNvPr id="45" name="Picture 44">
            <a:extLst>
              <a:ext uri="{FF2B5EF4-FFF2-40B4-BE49-F238E27FC236}">
                <a16:creationId xmlns:a16="http://schemas.microsoft.com/office/drawing/2014/main" id="{96AC109C-2AFC-4A84-8847-3CC51043F9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78556" y="1228768"/>
            <a:ext cx="1530391" cy="1031416"/>
          </a:xfrm>
          <a:prstGeom prst="rect">
            <a:avLst/>
          </a:prstGeom>
        </p:spPr>
      </p:pic>
      <p:pic>
        <p:nvPicPr>
          <p:cNvPr id="47" name="Picture 46">
            <a:extLst>
              <a:ext uri="{FF2B5EF4-FFF2-40B4-BE49-F238E27FC236}">
                <a16:creationId xmlns:a16="http://schemas.microsoft.com/office/drawing/2014/main" id="{68151A5C-3CFC-4DCD-8841-F797C563B8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11121" y="324803"/>
            <a:ext cx="1498445" cy="1010119"/>
          </a:xfrm>
          <a:prstGeom prst="rect">
            <a:avLst/>
          </a:prstGeom>
        </p:spPr>
      </p:pic>
      <p:pic>
        <p:nvPicPr>
          <p:cNvPr id="49" name="Picture 48">
            <a:extLst>
              <a:ext uri="{FF2B5EF4-FFF2-40B4-BE49-F238E27FC236}">
                <a16:creationId xmlns:a16="http://schemas.microsoft.com/office/drawing/2014/main" id="{B7E96FEA-6832-424A-9A22-7A5D82B00BC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36445" y="2448947"/>
            <a:ext cx="1370659" cy="1019247"/>
          </a:xfrm>
          <a:prstGeom prst="rect">
            <a:avLst/>
          </a:prstGeom>
        </p:spPr>
      </p:pic>
      <p:pic>
        <p:nvPicPr>
          <p:cNvPr id="51" name="Picture 50">
            <a:extLst>
              <a:ext uri="{FF2B5EF4-FFF2-40B4-BE49-F238E27FC236}">
                <a16:creationId xmlns:a16="http://schemas.microsoft.com/office/drawing/2014/main" id="{A6B9EEFD-AF2A-495B-B96A-490EF8B9744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3680" y="3374224"/>
            <a:ext cx="1498445" cy="1010119"/>
          </a:xfrm>
          <a:prstGeom prst="rect">
            <a:avLst/>
          </a:prstGeom>
        </p:spPr>
      </p:pic>
      <p:pic>
        <p:nvPicPr>
          <p:cNvPr id="53" name="Picture 52">
            <a:extLst>
              <a:ext uri="{FF2B5EF4-FFF2-40B4-BE49-F238E27FC236}">
                <a16:creationId xmlns:a16="http://schemas.microsoft.com/office/drawing/2014/main" id="{1E4DEF97-3DC9-4497-8E5E-40C8822AC76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08659" y="3604156"/>
            <a:ext cx="1498445" cy="1010119"/>
          </a:xfrm>
          <a:prstGeom prst="rect">
            <a:avLst/>
          </a:prstGeom>
        </p:spPr>
      </p:pic>
      <p:pic>
        <p:nvPicPr>
          <p:cNvPr id="57" name="Picture 56">
            <a:extLst>
              <a:ext uri="{FF2B5EF4-FFF2-40B4-BE49-F238E27FC236}">
                <a16:creationId xmlns:a16="http://schemas.microsoft.com/office/drawing/2014/main" id="{14F97918-68A4-439E-82FA-1CC7674AC22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621348" y="4311808"/>
            <a:ext cx="1550920" cy="1029810"/>
          </a:xfrm>
          <a:prstGeom prst="rect">
            <a:avLst/>
          </a:prstGeom>
        </p:spPr>
      </p:pic>
      <p:pic>
        <p:nvPicPr>
          <p:cNvPr id="63" name="Picture 62">
            <a:extLst>
              <a:ext uri="{FF2B5EF4-FFF2-40B4-BE49-F238E27FC236}">
                <a16:creationId xmlns:a16="http://schemas.microsoft.com/office/drawing/2014/main" id="{B15EE995-7CFD-4C45-A102-28E68540039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39120" y="566223"/>
            <a:ext cx="1291640" cy="869398"/>
          </a:xfrm>
          <a:prstGeom prst="rect">
            <a:avLst/>
          </a:prstGeom>
        </p:spPr>
      </p:pic>
      <p:sp>
        <p:nvSpPr>
          <p:cNvPr id="82" name="TextBox 81">
            <a:extLst>
              <a:ext uri="{FF2B5EF4-FFF2-40B4-BE49-F238E27FC236}">
                <a16:creationId xmlns:a16="http://schemas.microsoft.com/office/drawing/2014/main" id="{3D231805-45CD-408E-B883-55EF32BDDB07}"/>
              </a:ext>
            </a:extLst>
          </p:cNvPr>
          <p:cNvSpPr txBox="1"/>
          <p:nvPr/>
        </p:nvSpPr>
        <p:spPr>
          <a:xfrm>
            <a:off x="3057460" y="1372931"/>
            <a:ext cx="1240780" cy="338554"/>
          </a:xfrm>
          <a:prstGeom prst="rect">
            <a:avLst/>
          </a:prstGeom>
          <a:noFill/>
        </p:spPr>
        <p:txBody>
          <a:bodyPr wrap="square" rtlCol="0">
            <a:spAutoFit/>
          </a:bodyPr>
          <a:lstStyle/>
          <a:p>
            <a:r>
              <a:rPr lang="en-US" sz="1600" dirty="0"/>
              <a:t>Travel</a:t>
            </a:r>
          </a:p>
        </p:txBody>
      </p:sp>
      <p:sp>
        <p:nvSpPr>
          <p:cNvPr id="83" name="TextBox 82">
            <a:extLst>
              <a:ext uri="{FF2B5EF4-FFF2-40B4-BE49-F238E27FC236}">
                <a16:creationId xmlns:a16="http://schemas.microsoft.com/office/drawing/2014/main" id="{905B0E6B-1690-47DC-B4FB-23C0A865F7F2}"/>
              </a:ext>
            </a:extLst>
          </p:cNvPr>
          <p:cNvSpPr txBox="1"/>
          <p:nvPr/>
        </p:nvSpPr>
        <p:spPr>
          <a:xfrm>
            <a:off x="1196827" y="1882794"/>
            <a:ext cx="1240780" cy="338554"/>
          </a:xfrm>
          <a:prstGeom prst="rect">
            <a:avLst/>
          </a:prstGeom>
          <a:noFill/>
        </p:spPr>
        <p:txBody>
          <a:bodyPr wrap="square" rtlCol="0">
            <a:spAutoFit/>
          </a:bodyPr>
          <a:lstStyle/>
          <a:p>
            <a:r>
              <a:rPr lang="en-US" sz="1600" dirty="0"/>
              <a:t>Real Estate</a:t>
            </a:r>
          </a:p>
        </p:txBody>
      </p:sp>
      <p:pic>
        <p:nvPicPr>
          <p:cNvPr id="84" name="Picture 83">
            <a:extLst>
              <a:ext uri="{FF2B5EF4-FFF2-40B4-BE49-F238E27FC236}">
                <a16:creationId xmlns:a16="http://schemas.microsoft.com/office/drawing/2014/main" id="{B230807B-8C6A-40EF-92D8-80457194220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55681" y="1016579"/>
            <a:ext cx="1764335" cy="8762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10000" decel="20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accel="10000" decel="2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3" accel="10000" decel="2000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1000" fill="hold"/>
                                        <p:tgtEl>
                                          <p:spTgt spid="27"/>
                                        </p:tgtEl>
                                        <p:attrNameLst>
                                          <p:attrName>ppt_x</p:attrName>
                                        </p:attrNameLst>
                                      </p:cBhvr>
                                      <p:tavLst>
                                        <p:tav tm="0">
                                          <p:val>
                                            <p:strVal val="1+#ppt_w/2"/>
                                          </p:val>
                                        </p:tav>
                                        <p:tav tm="100000">
                                          <p:val>
                                            <p:strVal val="#ppt_x"/>
                                          </p:val>
                                        </p:tav>
                                      </p:tavLst>
                                    </p:anim>
                                    <p:anim calcmode="lin" valueType="num">
                                      <p:cBhvr additive="base">
                                        <p:cTn id="17" dur="1000" fill="hold"/>
                                        <p:tgtEl>
                                          <p:spTgt spid="27"/>
                                        </p:tgtEl>
                                        <p:attrNameLst>
                                          <p:attrName>ppt_y</p:attrName>
                                        </p:attrNameLst>
                                      </p:cBhvr>
                                      <p:tavLst>
                                        <p:tav tm="0">
                                          <p:val>
                                            <p:strVal val="0-#ppt_h/2"/>
                                          </p:val>
                                        </p:tav>
                                        <p:tav tm="100000">
                                          <p:val>
                                            <p:strVal val="#ppt_y"/>
                                          </p:val>
                                        </p:tav>
                                      </p:tavLst>
                                    </p:anim>
                                  </p:childTnLst>
                                </p:cTn>
                              </p:par>
                              <p:par>
                                <p:cTn id="18" presetID="2" presetClass="entr" presetSubtype="3" accel="10000" decel="2000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1000" fill="hold"/>
                                        <p:tgtEl>
                                          <p:spTgt spid="39"/>
                                        </p:tgtEl>
                                        <p:attrNameLst>
                                          <p:attrName>ppt_x</p:attrName>
                                        </p:attrNameLst>
                                      </p:cBhvr>
                                      <p:tavLst>
                                        <p:tav tm="0">
                                          <p:val>
                                            <p:strVal val="1+#ppt_w/2"/>
                                          </p:val>
                                        </p:tav>
                                        <p:tav tm="100000">
                                          <p:val>
                                            <p:strVal val="#ppt_x"/>
                                          </p:val>
                                        </p:tav>
                                      </p:tavLst>
                                    </p:anim>
                                    <p:anim calcmode="lin" valueType="num">
                                      <p:cBhvr additive="base">
                                        <p:cTn id="21" dur="1000" fill="hold"/>
                                        <p:tgtEl>
                                          <p:spTgt spid="39"/>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3" accel="10000" decel="20000"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1000" fill="hold"/>
                                        <p:tgtEl>
                                          <p:spTgt spid="45"/>
                                        </p:tgtEl>
                                        <p:attrNameLst>
                                          <p:attrName>ppt_x</p:attrName>
                                        </p:attrNameLst>
                                      </p:cBhvr>
                                      <p:tavLst>
                                        <p:tav tm="0">
                                          <p:val>
                                            <p:strVal val="1+#ppt_w/2"/>
                                          </p:val>
                                        </p:tav>
                                        <p:tav tm="100000">
                                          <p:val>
                                            <p:strVal val="#ppt_x"/>
                                          </p:val>
                                        </p:tav>
                                      </p:tavLst>
                                    </p:anim>
                                    <p:anim calcmode="lin" valueType="num">
                                      <p:cBhvr additive="base">
                                        <p:cTn id="26" dur="1000" fill="hold"/>
                                        <p:tgtEl>
                                          <p:spTgt spid="45"/>
                                        </p:tgtEl>
                                        <p:attrNameLst>
                                          <p:attrName>ppt_y</p:attrName>
                                        </p:attrNameLst>
                                      </p:cBhvr>
                                      <p:tavLst>
                                        <p:tav tm="0">
                                          <p:val>
                                            <p:strVal val="0-#ppt_h/2"/>
                                          </p:val>
                                        </p:tav>
                                        <p:tav tm="100000">
                                          <p:val>
                                            <p:strVal val="#ppt_y"/>
                                          </p:val>
                                        </p:tav>
                                      </p:tavLst>
                                    </p:anim>
                                  </p:childTnLst>
                                </p:cTn>
                              </p:par>
                              <p:par>
                                <p:cTn id="27" presetID="2" presetClass="entr" presetSubtype="3" accel="10000" decel="2000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1000" fill="hold"/>
                                        <p:tgtEl>
                                          <p:spTgt spid="18"/>
                                        </p:tgtEl>
                                        <p:attrNameLst>
                                          <p:attrName>ppt_x</p:attrName>
                                        </p:attrNameLst>
                                      </p:cBhvr>
                                      <p:tavLst>
                                        <p:tav tm="0">
                                          <p:val>
                                            <p:strVal val="1+#ppt_w/2"/>
                                          </p:val>
                                        </p:tav>
                                        <p:tav tm="100000">
                                          <p:val>
                                            <p:strVal val="#ppt_x"/>
                                          </p:val>
                                        </p:tav>
                                      </p:tavLst>
                                    </p:anim>
                                    <p:anim calcmode="lin" valueType="num">
                                      <p:cBhvr additive="base">
                                        <p:cTn id="30" dur="10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2" accel="10000" decel="20000"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1000" fill="hold"/>
                                        <p:tgtEl>
                                          <p:spTgt spid="49"/>
                                        </p:tgtEl>
                                        <p:attrNameLst>
                                          <p:attrName>ppt_x</p:attrName>
                                        </p:attrNameLst>
                                      </p:cBhvr>
                                      <p:tavLst>
                                        <p:tav tm="0">
                                          <p:val>
                                            <p:strVal val="1+#ppt_w/2"/>
                                          </p:val>
                                        </p:tav>
                                        <p:tav tm="100000">
                                          <p:val>
                                            <p:strVal val="#ppt_x"/>
                                          </p:val>
                                        </p:tav>
                                      </p:tavLst>
                                    </p:anim>
                                    <p:anim calcmode="lin" valueType="num">
                                      <p:cBhvr additive="base">
                                        <p:cTn id="35" dur="1000" fill="hold"/>
                                        <p:tgtEl>
                                          <p:spTgt spid="49"/>
                                        </p:tgtEl>
                                        <p:attrNameLst>
                                          <p:attrName>ppt_y</p:attrName>
                                        </p:attrNameLst>
                                      </p:cBhvr>
                                      <p:tavLst>
                                        <p:tav tm="0">
                                          <p:val>
                                            <p:strVal val="#ppt_y"/>
                                          </p:val>
                                        </p:tav>
                                        <p:tav tm="100000">
                                          <p:val>
                                            <p:strVal val="#ppt_y"/>
                                          </p:val>
                                        </p:tav>
                                      </p:tavLst>
                                    </p:anim>
                                  </p:childTnLst>
                                </p:cTn>
                              </p:par>
                              <p:par>
                                <p:cTn id="36" presetID="2" presetClass="entr" presetSubtype="2" accel="10000" decel="2000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1000" fill="hold"/>
                                        <p:tgtEl>
                                          <p:spTgt spid="19"/>
                                        </p:tgtEl>
                                        <p:attrNameLst>
                                          <p:attrName>ppt_x</p:attrName>
                                        </p:attrNameLst>
                                      </p:cBhvr>
                                      <p:tavLst>
                                        <p:tav tm="0">
                                          <p:val>
                                            <p:strVal val="1+#ppt_w/2"/>
                                          </p:val>
                                        </p:tav>
                                        <p:tav tm="100000">
                                          <p:val>
                                            <p:strVal val="#ppt_x"/>
                                          </p:val>
                                        </p:tav>
                                      </p:tavLst>
                                    </p:anim>
                                    <p:anim calcmode="lin" valueType="num">
                                      <p:cBhvr additive="base">
                                        <p:cTn id="39" dur="1000" fill="hold"/>
                                        <p:tgtEl>
                                          <p:spTgt spid="19"/>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2" accel="10000" decel="20000"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1000" fill="hold"/>
                                        <p:tgtEl>
                                          <p:spTgt spid="53"/>
                                        </p:tgtEl>
                                        <p:attrNameLst>
                                          <p:attrName>ppt_x</p:attrName>
                                        </p:attrNameLst>
                                      </p:cBhvr>
                                      <p:tavLst>
                                        <p:tav tm="0">
                                          <p:val>
                                            <p:strVal val="1+#ppt_w/2"/>
                                          </p:val>
                                        </p:tav>
                                        <p:tav tm="100000">
                                          <p:val>
                                            <p:strVal val="#ppt_x"/>
                                          </p:val>
                                        </p:tav>
                                      </p:tavLst>
                                    </p:anim>
                                    <p:anim calcmode="lin" valueType="num">
                                      <p:cBhvr additive="base">
                                        <p:cTn id="44" dur="1000" fill="hold"/>
                                        <p:tgtEl>
                                          <p:spTgt spid="53"/>
                                        </p:tgtEl>
                                        <p:attrNameLst>
                                          <p:attrName>ppt_y</p:attrName>
                                        </p:attrNameLst>
                                      </p:cBhvr>
                                      <p:tavLst>
                                        <p:tav tm="0">
                                          <p:val>
                                            <p:strVal val="#ppt_y"/>
                                          </p:val>
                                        </p:tav>
                                        <p:tav tm="100000">
                                          <p:val>
                                            <p:strVal val="#ppt_y"/>
                                          </p:val>
                                        </p:tav>
                                      </p:tavLst>
                                    </p:anim>
                                  </p:childTnLst>
                                </p:cTn>
                              </p:par>
                              <p:par>
                                <p:cTn id="45" presetID="2" presetClass="entr" presetSubtype="2" accel="10000" decel="2000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1000" fill="hold"/>
                                        <p:tgtEl>
                                          <p:spTgt spid="30"/>
                                        </p:tgtEl>
                                        <p:attrNameLst>
                                          <p:attrName>ppt_x</p:attrName>
                                        </p:attrNameLst>
                                      </p:cBhvr>
                                      <p:tavLst>
                                        <p:tav tm="0">
                                          <p:val>
                                            <p:strVal val="1+#ppt_w/2"/>
                                          </p:val>
                                        </p:tav>
                                        <p:tav tm="100000">
                                          <p:val>
                                            <p:strVal val="#ppt_x"/>
                                          </p:val>
                                        </p:tav>
                                      </p:tavLst>
                                    </p:anim>
                                    <p:anim calcmode="lin" valueType="num">
                                      <p:cBhvr additive="base">
                                        <p:cTn id="48" dur="1000" fill="hold"/>
                                        <p:tgtEl>
                                          <p:spTgt spid="30"/>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 presetClass="entr" presetSubtype="6" accel="5000" decel="10000"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1000" fill="hold"/>
                                        <p:tgtEl>
                                          <p:spTgt spid="57"/>
                                        </p:tgtEl>
                                        <p:attrNameLst>
                                          <p:attrName>ppt_x</p:attrName>
                                        </p:attrNameLst>
                                      </p:cBhvr>
                                      <p:tavLst>
                                        <p:tav tm="0">
                                          <p:val>
                                            <p:strVal val="1+#ppt_w/2"/>
                                          </p:val>
                                        </p:tav>
                                        <p:tav tm="100000">
                                          <p:val>
                                            <p:strVal val="#ppt_x"/>
                                          </p:val>
                                        </p:tav>
                                      </p:tavLst>
                                    </p:anim>
                                    <p:anim calcmode="lin" valueType="num">
                                      <p:cBhvr additive="base">
                                        <p:cTn id="53" dur="1000" fill="hold"/>
                                        <p:tgtEl>
                                          <p:spTgt spid="57"/>
                                        </p:tgtEl>
                                        <p:attrNameLst>
                                          <p:attrName>ppt_y</p:attrName>
                                        </p:attrNameLst>
                                      </p:cBhvr>
                                      <p:tavLst>
                                        <p:tav tm="0">
                                          <p:val>
                                            <p:strVal val="1+#ppt_h/2"/>
                                          </p:val>
                                        </p:tav>
                                        <p:tav tm="100000">
                                          <p:val>
                                            <p:strVal val="#ppt_y"/>
                                          </p:val>
                                        </p:tav>
                                      </p:tavLst>
                                    </p:anim>
                                  </p:childTnLst>
                                </p:cTn>
                              </p:par>
                              <p:par>
                                <p:cTn id="54" presetID="2" presetClass="entr" presetSubtype="6" accel="5000" decel="1000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1000" fill="hold"/>
                                        <p:tgtEl>
                                          <p:spTgt spid="16"/>
                                        </p:tgtEl>
                                        <p:attrNameLst>
                                          <p:attrName>ppt_x</p:attrName>
                                        </p:attrNameLst>
                                      </p:cBhvr>
                                      <p:tavLst>
                                        <p:tav tm="0">
                                          <p:val>
                                            <p:strVal val="1+#ppt_w/2"/>
                                          </p:val>
                                        </p:tav>
                                        <p:tav tm="100000">
                                          <p:val>
                                            <p:strVal val="#ppt_x"/>
                                          </p:val>
                                        </p:tav>
                                      </p:tavLst>
                                    </p:anim>
                                    <p:anim calcmode="lin" valueType="num">
                                      <p:cBhvr additive="base">
                                        <p:cTn id="57" dur="1000" fill="hold"/>
                                        <p:tgtEl>
                                          <p:spTgt spid="16"/>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6" accel="5000" decel="1000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1000" fill="hold"/>
                                        <p:tgtEl>
                                          <p:spTgt spid="11"/>
                                        </p:tgtEl>
                                        <p:attrNameLst>
                                          <p:attrName>ppt_x</p:attrName>
                                        </p:attrNameLst>
                                      </p:cBhvr>
                                      <p:tavLst>
                                        <p:tav tm="0">
                                          <p:val>
                                            <p:strVal val="1+#ppt_w/2"/>
                                          </p:val>
                                        </p:tav>
                                        <p:tav tm="100000">
                                          <p:val>
                                            <p:strVal val="#ppt_x"/>
                                          </p:val>
                                        </p:tav>
                                      </p:tavLst>
                                    </p:anim>
                                    <p:anim calcmode="lin" valueType="num">
                                      <p:cBhvr additive="base">
                                        <p:cTn id="62" dur="1000" fill="hold"/>
                                        <p:tgtEl>
                                          <p:spTgt spid="11"/>
                                        </p:tgtEl>
                                        <p:attrNameLst>
                                          <p:attrName>ppt_y</p:attrName>
                                        </p:attrNameLst>
                                      </p:cBhvr>
                                      <p:tavLst>
                                        <p:tav tm="0">
                                          <p:val>
                                            <p:strVal val="1+#ppt_h/2"/>
                                          </p:val>
                                        </p:tav>
                                        <p:tav tm="100000">
                                          <p:val>
                                            <p:strVal val="#ppt_y"/>
                                          </p:val>
                                        </p:tav>
                                      </p:tavLst>
                                    </p:anim>
                                  </p:childTnLst>
                                </p:cTn>
                              </p:par>
                              <p:par>
                                <p:cTn id="63" presetID="2" presetClass="entr" presetSubtype="6" accel="5000" decel="1000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1000" fill="hold"/>
                                        <p:tgtEl>
                                          <p:spTgt spid="32"/>
                                        </p:tgtEl>
                                        <p:attrNameLst>
                                          <p:attrName>ppt_x</p:attrName>
                                        </p:attrNameLst>
                                      </p:cBhvr>
                                      <p:tavLst>
                                        <p:tav tm="0">
                                          <p:val>
                                            <p:strVal val="1+#ppt_w/2"/>
                                          </p:val>
                                        </p:tav>
                                        <p:tav tm="100000">
                                          <p:val>
                                            <p:strVal val="#ppt_x"/>
                                          </p:val>
                                        </p:tav>
                                      </p:tavLst>
                                    </p:anim>
                                    <p:anim calcmode="lin" valueType="num">
                                      <p:cBhvr additive="base">
                                        <p:cTn id="66" dur="1000" fill="hold"/>
                                        <p:tgtEl>
                                          <p:spTgt spid="32"/>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2" presetClass="entr" presetSubtype="4" fill="hold" nodeType="after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1000" fill="hold"/>
                                        <p:tgtEl>
                                          <p:spTgt spid="55"/>
                                        </p:tgtEl>
                                        <p:attrNameLst>
                                          <p:attrName>ppt_x</p:attrName>
                                        </p:attrNameLst>
                                      </p:cBhvr>
                                      <p:tavLst>
                                        <p:tav tm="0">
                                          <p:val>
                                            <p:strVal val="#ppt_x"/>
                                          </p:val>
                                        </p:tav>
                                        <p:tav tm="100000">
                                          <p:val>
                                            <p:strVal val="#ppt_x"/>
                                          </p:val>
                                        </p:tav>
                                      </p:tavLst>
                                    </p:anim>
                                    <p:anim calcmode="lin" valueType="num">
                                      <p:cBhvr additive="base">
                                        <p:cTn id="71" dur="1000" fill="hold"/>
                                        <p:tgtEl>
                                          <p:spTgt spid="55"/>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1000" fill="hold"/>
                                        <p:tgtEl>
                                          <p:spTgt spid="21"/>
                                        </p:tgtEl>
                                        <p:attrNameLst>
                                          <p:attrName>ppt_x</p:attrName>
                                        </p:attrNameLst>
                                      </p:cBhvr>
                                      <p:tavLst>
                                        <p:tav tm="0">
                                          <p:val>
                                            <p:strVal val="#ppt_x"/>
                                          </p:val>
                                        </p:tav>
                                        <p:tav tm="100000">
                                          <p:val>
                                            <p:strVal val="#ppt_x"/>
                                          </p:val>
                                        </p:tav>
                                      </p:tavLst>
                                    </p:anim>
                                    <p:anim calcmode="lin" valueType="num">
                                      <p:cBhvr additive="base">
                                        <p:cTn id="75" dur="1000" fill="hold"/>
                                        <p:tgtEl>
                                          <p:spTgt spid="21"/>
                                        </p:tgtEl>
                                        <p:attrNameLst>
                                          <p:attrName>ppt_y</p:attrName>
                                        </p:attrNameLst>
                                      </p:cBhvr>
                                      <p:tavLst>
                                        <p:tav tm="0">
                                          <p:val>
                                            <p:strVal val="1+#ppt_h/2"/>
                                          </p:val>
                                        </p:tav>
                                        <p:tav tm="100000">
                                          <p:val>
                                            <p:strVal val="#ppt_y"/>
                                          </p:val>
                                        </p:tav>
                                      </p:tavLst>
                                    </p:anim>
                                  </p:childTnLst>
                                </p:cTn>
                              </p:par>
                            </p:childTnLst>
                          </p:cTn>
                        </p:par>
                        <p:par>
                          <p:cTn id="76" fill="hold">
                            <p:stCondLst>
                              <p:cond delay="8000"/>
                            </p:stCondLst>
                            <p:childTnLst>
                              <p:par>
                                <p:cTn id="77" presetID="2" presetClass="entr" presetSubtype="4"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000" fill="hold"/>
                                        <p:tgtEl>
                                          <p:spTgt spid="43"/>
                                        </p:tgtEl>
                                        <p:attrNameLst>
                                          <p:attrName>ppt_x</p:attrName>
                                        </p:attrNameLst>
                                      </p:cBhvr>
                                      <p:tavLst>
                                        <p:tav tm="0">
                                          <p:val>
                                            <p:strVal val="#ppt_x"/>
                                          </p:val>
                                        </p:tav>
                                        <p:tav tm="100000">
                                          <p:val>
                                            <p:strVal val="#ppt_x"/>
                                          </p:val>
                                        </p:tav>
                                      </p:tavLst>
                                    </p:anim>
                                    <p:anim calcmode="lin" valueType="num">
                                      <p:cBhvr additive="base">
                                        <p:cTn id="80" dur="1000" fill="hold"/>
                                        <p:tgtEl>
                                          <p:spTgt spid="4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1000" fill="hold"/>
                                        <p:tgtEl>
                                          <p:spTgt spid="28"/>
                                        </p:tgtEl>
                                        <p:attrNameLst>
                                          <p:attrName>ppt_x</p:attrName>
                                        </p:attrNameLst>
                                      </p:cBhvr>
                                      <p:tavLst>
                                        <p:tav tm="0">
                                          <p:val>
                                            <p:strVal val="#ppt_x"/>
                                          </p:val>
                                        </p:tav>
                                        <p:tav tm="100000">
                                          <p:val>
                                            <p:strVal val="#ppt_x"/>
                                          </p:val>
                                        </p:tav>
                                      </p:tavLst>
                                    </p:anim>
                                    <p:anim calcmode="lin" valueType="num">
                                      <p:cBhvr additive="base">
                                        <p:cTn id="84" dur="1000" fill="hold"/>
                                        <p:tgtEl>
                                          <p:spTgt spid="28"/>
                                        </p:tgtEl>
                                        <p:attrNameLst>
                                          <p:attrName>ppt_y</p:attrName>
                                        </p:attrNameLst>
                                      </p:cBhvr>
                                      <p:tavLst>
                                        <p:tav tm="0">
                                          <p:val>
                                            <p:strVal val="1+#ppt_h/2"/>
                                          </p:val>
                                        </p:tav>
                                        <p:tav tm="100000">
                                          <p:val>
                                            <p:strVal val="#ppt_y"/>
                                          </p:val>
                                        </p:tav>
                                      </p:tavLst>
                                    </p:anim>
                                  </p:childTnLst>
                                </p:cTn>
                              </p:par>
                            </p:childTnLst>
                          </p:cTn>
                        </p:par>
                        <p:par>
                          <p:cTn id="85" fill="hold">
                            <p:stCondLst>
                              <p:cond delay="9000"/>
                            </p:stCondLst>
                            <p:childTnLst>
                              <p:par>
                                <p:cTn id="86" presetID="2" presetClass="entr" presetSubtype="12" accel="5000" decel="10000"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 calcmode="lin" valueType="num">
                                      <p:cBhvr additive="base">
                                        <p:cTn id="88" dur="1000" fill="hold"/>
                                        <p:tgtEl>
                                          <p:spTgt spid="9"/>
                                        </p:tgtEl>
                                        <p:attrNameLst>
                                          <p:attrName>ppt_x</p:attrName>
                                        </p:attrNameLst>
                                      </p:cBhvr>
                                      <p:tavLst>
                                        <p:tav tm="0">
                                          <p:val>
                                            <p:strVal val="0-#ppt_w/2"/>
                                          </p:val>
                                        </p:tav>
                                        <p:tav tm="100000">
                                          <p:val>
                                            <p:strVal val="#ppt_x"/>
                                          </p:val>
                                        </p:tav>
                                      </p:tavLst>
                                    </p:anim>
                                    <p:anim calcmode="lin" valueType="num">
                                      <p:cBhvr additive="base">
                                        <p:cTn id="89" dur="1000" fill="hold"/>
                                        <p:tgtEl>
                                          <p:spTgt spid="9"/>
                                        </p:tgtEl>
                                        <p:attrNameLst>
                                          <p:attrName>ppt_y</p:attrName>
                                        </p:attrNameLst>
                                      </p:cBhvr>
                                      <p:tavLst>
                                        <p:tav tm="0">
                                          <p:val>
                                            <p:strVal val="1+#ppt_h/2"/>
                                          </p:val>
                                        </p:tav>
                                        <p:tav tm="100000">
                                          <p:val>
                                            <p:strVal val="#ppt_y"/>
                                          </p:val>
                                        </p:tav>
                                      </p:tavLst>
                                    </p:anim>
                                  </p:childTnLst>
                                </p:cTn>
                              </p:par>
                              <p:par>
                                <p:cTn id="90" presetID="2" presetClass="entr" presetSubtype="12" accel="5000" decel="1000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 calcmode="lin" valueType="num">
                                      <p:cBhvr additive="base">
                                        <p:cTn id="92" dur="1000" fill="hold"/>
                                        <p:tgtEl>
                                          <p:spTgt spid="31"/>
                                        </p:tgtEl>
                                        <p:attrNameLst>
                                          <p:attrName>ppt_x</p:attrName>
                                        </p:attrNameLst>
                                      </p:cBhvr>
                                      <p:tavLst>
                                        <p:tav tm="0">
                                          <p:val>
                                            <p:strVal val="0-#ppt_w/2"/>
                                          </p:val>
                                        </p:tav>
                                        <p:tav tm="100000">
                                          <p:val>
                                            <p:strVal val="#ppt_x"/>
                                          </p:val>
                                        </p:tav>
                                      </p:tavLst>
                                    </p:anim>
                                    <p:anim calcmode="lin" valueType="num">
                                      <p:cBhvr additive="base">
                                        <p:cTn id="93" dur="1000" fill="hold"/>
                                        <p:tgtEl>
                                          <p:spTgt spid="31"/>
                                        </p:tgtEl>
                                        <p:attrNameLst>
                                          <p:attrName>ppt_y</p:attrName>
                                        </p:attrNameLst>
                                      </p:cBhvr>
                                      <p:tavLst>
                                        <p:tav tm="0">
                                          <p:val>
                                            <p:strVal val="1+#ppt_h/2"/>
                                          </p:val>
                                        </p:tav>
                                        <p:tav tm="100000">
                                          <p:val>
                                            <p:strVal val="#ppt_y"/>
                                          </p:val>
                                        </p:tav>
                                      </p:tavLst>
                                    </p:anim>
                                  </p:childTnLst>
                                </p:cTn>
                              </p:par>
                            </p:childTnLst>
                          </p:cTn>
                        </p:par>
                        <p:par>
                          <p:cTn id="94" fill="hold">
                            <p:stCondLst>
                              <p:cond delay="10000"/>
                            </p:stCondLst>
                            <p:childTnLst>
                              <p:par>
                                <p:cTn id="95" presetID="2" presetClass="entr" presetSubtype="12" accel="5000" decel="10000" fill="hold" nodeType="after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1000" fill="hold"/>
                                        <p:tgtEl>
                                          <p:spTgt spid="41"/>
                                        </p:tgtEl>
                                        <p:attrNameLst>
                                          <p:attrName>ppt_x</p:attrName>
                                        </p:attrNameLst>
                                      </p:cBhvr>
                                      <p:tavLst>
                                        <p:tav tm="0">
                                          <p:val>
                                            <p:strVal val="0-#ppt_w/2"/>
                                          </p:val>
                                        </p:tav>
                                        <p:tav tm="100000">
                                          <p:val>
                                            <p:strVal val="#ppt_x"/>
                                          </p:val>
                                        </p:tav>
                                      </p:tavLst>
                                    </p:anim>
                                    <p:anim calcmode="lin" valueType="num">
                                      <p:cBhvr additive="base">
                                        <p:cTn id="98" dur="1000" fill="hold"/>
                                        <p:tgtEl>
                                          <p:spTgt spid="41"/>
                                        </p:tgtEl>
                                        <p:attrNameLst>
                                          <p:attrName>ppt_y</p:attrName>
                                        </p:attrNameLst>
                                      </p:cBhvr>
                                      <p:tavLst>
                                        <p:tav tm="0">
                                          <p:val>
                                            <p:strVal val="1+#ppt_h/2"/>
                                          </p:val>
                                        </p:tav>
                                        <p:tav tm="100000">
                                          <p:val>
                                            <p:strVal val="#ppt_y"/>
                                          </p:val>
                                        </p:tav>
                                      </p:tavLst>
                                    </p:anim>
                                  </p:childTnLst>
                                </p:cTn>
                              </p:par>
                              <p:par>
                                <p:cTn id="99" presetID="2" presetClass="entr" presetSubtype="12" accel="5000" decel="1000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 calcmode="lin" valueType="num">
                                      <p:cBhvr additive="base">
                                        <p:cTn id="101" dur="1000" fill="hold"/>
                                        <p:tgtEl>
                                          <p:spTgt spid="22"/>
                                        </p:tgtEl>
                                        <p:attrNameLst>
                                          <p:attrName>ppt_x</p:attrName>
                                        </p:attrNameLst>
                                      </p:cBhvr>
                                      <p:tavLst>
                                        <p:tav tm="0">
                                          <p:val>
                                            <p:strVal val="0-#ppt_w/2"/>
                                          </p:val>
                                        </p:tav>
                                        <p:tav tm="100000">
                                          <p:val>
                                            <p:strVal val="#ppt_x"/>
                                          </p:val>
                                        </p:tav>
                                      </p:tavLst>
                                    </p:anim>
                                    <p:anim calcmode="lin" valueType="num">
                                      <p:cBhvr additive="base">
                                        <p:cTn id="102" dur="1000" fill="hold"/>
                                        <p:tgtEl>
                                          <p:spTgt spid="22"/>
                                        </p:tgtEl>
                                        <p:attrNameLst>
                                          <p:attrName>ppt_y</p:attrName>
                                        </p:attrNameLst>
                                      </p:cBhvr>
                                      <p:tavLst>
                                        <p:tav tm="0">
                                          <p:val>
                                            <p:strVal val="1+#ppt_h/2"/>
                                          </p:val>
                                        </p:tav>
                                        <p:tav tm="100000">
                                          <p:val>
                                            <p:strVal val="#ppt_y"/>
                                          </p:val>
                                        </p:tav>
                                      </p:tavLst>
                                    </p:anim>
                                  </p:childTnLst>
                                </p:cTn>
                              </p:par>
                            </p:childTnLst>
                          </p:cTn>
                        </p:par>
                        <p:par>
                          <p:cTn id="103" fill="hold">
                            <p:stCondLst>
                              <p:cond delay="11000"/>
                            </p:stCondLst>
                            <p:childTnLst>
                              <p:par>
                                <p:cTn id="104" presetID="2" presetClass="entr" presetSubtype="8" accel="5000" decel="10000" fill="hold" nodeType="afterEffect">
                                  <p:stCondLst>
                                    <p:cond delay="0"/>
                                  </p:stCondLst>
                                  <p:childTnLst>
                                    <p:set>
                                      <p:cBhvr>
                                        <p:cTn id="105" dur="1" fill="hold">
                                          <p:stCondLst>
                                            <p:cond delay="0"/>
                                          </p:stCondLst>
                                        </p:cTn>
                                        <p:tgtEl>
                                          <p:spTgt spid="51"/>
                                        </p:tgtEl>
                                        <p:attrNameLst>
                                          <p:attrName>style.visibility</p:attrName>
                                        </p:attrNameLst>
                                      </p:cBhvr>
                                      <p:to>
                                        <p:strVal val="visible"/>
                                      </p:to>
                                    </p:set>
                                    <p:anim calcmode="lin" valueType="num">
                                      <p:cBhvr additive="base">
                                        <p:cTn id="106" dur="1000" fill="hold"/>
                                        <p:tgtEl>
                                          <p:spTgt spid="51"/>
                                        </p:tgtEl>
                                        <p:attrNameLst>
                                          <p:attrName>ppt_x</p:attrName>
                                        </p:attrNameLst>
                                      </p:cBhvr>
                                      <p:tavLst>
                                        <p:tav tm="0">
                                          <p:val>
                                            <p:strVal val="0-#ppt_w/2"/>
                                          </p:val>
                                        </p:tav>
                                        <p:tav tm="100000">
                                          <p:val>
                                            <p:strVal val="#ppt_x"/>
                                          </p:val>
                                        </p:tav>
                                      </p:tavLst>
                                    </p:anim>
                                    <p:anim calcmode="lin" valueType="num">
                                      <p:cBhvr additive="base">
                                        <p:cTn id="107" dur="1000" fill="hold"/>
                                        <p:tgtEl>
                                          <p:spTgt spid="51"/>
                                        </p:tgtEl>
                                        <p:attrNameLst>
                                          <p:attrName>ppt_y</p:attrName>
                                        </p:attrNameLst>
                                      </p:cBhvr>
                                      <p:tavLst>
                                        <p:tav tm="0">
                                          <p:val>
                                            <p:strVal val="#ppt_y"/>
                                          </p:val>
                                        </p:tav>
                                        <p:tav tm="100000">
                                          <p:val>
                                            <p:strVal val="#ppt_y"/>
                                          </p:val>
                                        </p:tav>
                                      </p:tavLst>
                                    </p:anim>
                                  </p:childTnLst>
                                </p:cTn>
                              </p:par>
                              <p:par>
                                <p:cTn id="108" presetID="2" presetClass="entr" presetSubtype="8" accel="5000" decel="10000" fill="hold" grpId="0" nodeType="with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1000" fill="hold"/>
                                        <p:tgtEl>
                                          <p:spTgt spid="17"/>
                                        </p:tgtEl>
                                        <p:attrNameLst>
                                          <p:attrName>ppt_x</p:attrName>
                                        </p:attrNameLst>
                                      </p:cBhvr>
                                      <p:tavLst>
                                        <p:tav tm="0">
                                          <p:val>
                                            <p:strVal val="0-#ppt_w/2"/>
                                          </p:val>
                                        </p:tav>
                                        <p:tav tm="100000">
                                          <p:val>
                                            <p:strVal val="#ppt_x"/>
                                          </p:val>
                                        </p:tav>
                                      </p:tavLst>
                                    </p:anim>
                                    <p:anim calcmode="lin" valueType="num">
                                      <p:cBhvr additive="base">
                                        <p:cTn id="111" dur="1000" fill="hold"/>
                                        <p:tgtEl>
                                          <p:spTgt spid="17"/>
                                        </p:tgtEl>
                                        <p:attrNameLst>
                                          <p:attrName>ppt_y</p:attrName>
                                        </p:attrNameLst>
                                      </p:cBhvr>
                                      <p:tavLst>
                                        <p:tav tm="0">
                                          <p:val>
                                            <p:strVal val="#ppt_y"/>
                                          </p:val>
                                        </p:tav>
                                        <p:tav tm="100000">
                                          <p:val>
                                            <p:strVal val="#ppt_y"/>
                                          </p:val>
                                        </p:tav>
                                      </p:tavLst>
                                    </p:anim>
                                  </p:childTnLst>
                                </p:cTn>
                              </p:par>
                            </p:childTnLst>
                          </p:cTn>
                        </p:par>
                        <p:par>
                          <p:cTn id="112" fill="hold">
                            <p:stCondLst>
                              <p:cond delay="12000"/>
                            </p:stCondLst>
                            <p:childTnLst>
                              <p:par>
                                <p:cTn id="113" presetID="2" presetClass="entr" presetSubtype="8" accel="5000" decel="10000" fill="hold" nodeType="afterEffect">
                                  <p:stCondLst>
                                    <p:cond delay="0"/>
                                  </p:stCondLst>
                                  <p:childTnLst>
                                    <p:set>
                                      <p:cBhvr>
                                        <p:cTn id="114" dur="1" fill="hold">
                                          <p:stCondLst>
                                            <p:cond delay="0"/>
                                          </p:stCondLst>
                                        </p:cTn>
                                        <p:tgtEl>
                                          <p:spTgt spid="13"/>
                                        </p:tgtEl>
                                        <p:attrNameLst>
                                          <p:attrName>style.visibility</p:attrName>
                                        </p:attrNameLst>
                                      </p:cBhvr>
                                      <p:to>
                                        <p:strVal val="visible"/>
                                      </p:to>
                                    </p:set>
                                    <p:anim calcmode="lin" valueType="num">
                                      <p:cBhvr additive="base">
                                        <p:cTn id="115" dur="1000" fill="hold"/>
                                        <p:tgtEl>
                                          <p:spTgt spid="13"/>
                                        </p:tgtEl>
                                        <p:attrNameLst>
                                          <p:attrName>ppt_x</p:attrName>
                                        </p:attrNameLst>
                                      </p:cBhvr>
                                      <p:tavLst>
                                        <p:tav tm="0">
                                          <p:val>
                                            <p:strVal val="0-#ppt_w/2"/>
                                          </p:val>
                                        </p:tav>
                                        <p:tav tm="100000">
                                          <p:val>
                                            <p:strVal val="#ppt_x"/>
                                          </p:val>
                                        </p:tav>
                                      </p:tavLst>
                                    </p:anim>
                                    <p:anim calcmode="lin" valueType="num">
                                      <p:cBhvr additive="base">
                                        <p:cTn id="116" dur="1000" fill="hold"/>
                                        <p:tgtEl>
                                          <p:spTgt spid="13"/>
                                        </p:tgtEl>
                                        <p:attrNameLst>
                                          <p:attrName>ppt_y</p:attrName>
                                        </p:attrNameLst>
                                      </p:cBhvr>
                                      <p:tavLst>
                                        <p:tav tm="0">
                                          <p:val>
                                            <p:strVal val="#ppt_y"/>
                                          </p:val>
                                        </p:tav>
                                        <p:tav tm="100000">
                                          <p:val>
                                            <p:strVal val="#ppt_y"/>
                                          </p:val>
                                        </p:tav>
                                      </p:tavLst>
                                    </p:anim>
                                  </p:childTnLst>
                                </p:cTn>
                              </p:par>
                              <p:par>
                                <p:cTn id="117" presetID="2" presetClass="entr" presetSubtype="8" accel="5000" decel="10000" fill="hold" grpId="0" nodeType="withEffect">
                                  <p:stCondLst>
                                    <p:cond delay="0"/>
                                  </p:stCondLst>
                                  <p:childTnLst>
                                    <p:set>
                                      <p:cBhvr>
                                        <p:cTn id="118" dur="1" fill="hold">
                                          <p:stCondLst>
                                            <p:cond delay="0"/>
                                          </p:stCondLst>
                                        </p:cTn>
                                        <p:tgtEl>
                                          <p:spTgt spid="20"/>
                                        </p:tgtEl>
                                        <p:attrNameLst>
                                          <p:attrName>style.visibility</p:attrName>
                                        </p:attrNameLst>
                                      </p:cBhvr>
                                      <p:to>
                                        <p:strVal val="visible"/>
                                      </p:to>
                                    </p:set>
                                    <p:anim calcmode="lin" valueType="num">
                                      <p:cBhvr additive="base">
                                        <p:cTn id="119" dur="1000" fill="hold"/>
                                        <p:tgtEl>
                                          <p:spTgt spid="20"/>
                                        </p:tgtEl>
                                        <p:attrNameLst>
                                          <p:attrName>ppt_x</p:attrName>
                                        </p:attrNameLst>
                                      </p:cBhvr>
                                      <p:tavLst>
                                        <p:tav tm="0">
                                          <p:val>
                                            <p:strVal val="0-#ppt_w/2"/>
                                          </p:val>
                                        </p:tav>
                                        <p:tav tm="100000">
                                          <p:val>
                                            <p:strVal val="#ppt_x"/>
                                          </p:val>
                                        </p:tav>
                                      </p:tavLst>
                                    </p:anim>
                                    <p:anim calcmode="lin" valueType="num">
                                      <p:cBhvr additive="base">
                                        <p:cTn id="120" dur="1000" fill="hold"/>
                                        <p:tgtEl>
                                          <p:spTgt spid="20"/>
                                        </p:tgtEl>
                                        <p:attrNameLst>
                                          <p:attrName>ppt_y</p:attrName>
                                        </p:attrNameLst>
                                      </p:cBhvr>
                                      <p:tavLst>
                                        <p:tav tm="0">
                                          <p:val>
                                            <p:strVal val="#ppt_y"/>
                                          </p:val>
                                        </p:tav>
                                        <p:tav tm="100000">
                                          <p:val>
                                            <p:strVal val="#ppt_y"/>
                                          </p:val>
                                        </p:tav>
                                      </p:tavLst>
                                    </p:anim>
                                  </p:childTnLst>
                                </p:cTn>
                              </p:par>
                            </p:childTnLst>
                          </p:cTn>
                        </p:par>
                        <p:par>
                          <p:cTn id="121" fill="hold">
                            <p:stCondLst>
                              <p:cond delay="13000"/>
                            </p:stCondLst>
                            <p:childTnLst>
                              <p:par>
                                <p:cTn id="122" presetID="2" presetClass="entr" presetSubtype="9" accel="10000" decel="20000" fill="hold" nodeType="afterEffect">
                                  <p:stCondLst>
                                    <p:cond delay="0"/>
                                  </p:stCondLst>
                                  <p:childTnLst>
                                    <p:set>
                                      <p:cBhvr>
                                        <p:cTn id="123" dur="1" fill="hold">
                                          <p:stCondLst>
                                            <p:cond delay="0"/>
                                          </p:stCondLst>
                                        </p:cTn>
                                        <p:tgtEl>
                                          <p:spTgt spid="84"/>
                                        </p:tgtEl>
                                        <p:attrNameLst>
                                          <p:attrName>style.visibility</p:attrName>
                                        </p:attrNameLst>
                                      </p:cBhvr>
                                      <p:to>
                                        <p:strVal val="visible"/>
                                      </p:to>
                                    </p:set>
                                    <p:anim calcmode="lin" valueType="num">
                                      <p:cBhvr additive="base">
                                        <p:cTn id="124" dur="1000" fill="hold"/>
                                        <p:tgtEl>
                                          <p:spTgt spid="84"/>
                                        </p:tgtEl>
                                        <p:attrNameLst>
                                          <p:attrName>ppt_x</p:attrName>
                                        </p:attrNameLst>
                                      </p:cBhvr>
                                      <p:tavLst>
                                        <p:tav tm="0">
                                          <p:val>
                                            <p:strVal val="0-#ppt_w/2"/>
                                          </p:val>
                                        </p:tav>
                                        <p:tav tm="100000">
                                          <p:val>
                                            <p:strVal val="#ppt_x"/>
                                          </p:val>
                                        </p:tav>
                                      </p:tavLst>
                                    </p:anim>
                                    <p:anim calcmode="lin" valueType="num">
                                      <p:cBhvr additive="base">
                                        <p:cTn id="125" dur="1000" fill="hold"/>
                                        <p:tgtEl>
                                          <p:spTgt spid="84"/>
                                        </p:tgtEl>
                                        <p:attrNameLst>
                                          <p:attrName>ppt_y</p:attrName>
                                        </p:attrNameLst>
                                      </p:cBhvr>
                                      <p:tavLst>
                                        <p:tav tm="0">
                                          <p:val>
                                            <p:strVal val="0-#ppt_h/2"/>
                                          </p:val>
                                        </p:tav>
                                        <p:tav tm="100000">
                                          <p:val>
                                            <p:strVal val="#ppt_y"/>
                                          </p:val>
                                        </p:tav>
                                      </p:tavLst>
                                    </p:anim>
                                  </p:childTnLst>
                                </p:cTn>
                              </p:par>
                              <p:par>
                                <p:cTn id="126" presetID="2" presetClass="entr" presetSubtype="9" accel="10000" decel="20000" fill="hold" grpId="0" nodeType="withEffect">
                                  <p:stCondLst>
                                    <p:cond delay="0"/>
                                  </p:stCondLst>
                                  <p:childTnLst>
                                    <p:set>
                                      <p:cBhvr>
                                        <p:cTn id="127" dur="1" fill="hold">
                                          <p:stCondLst>
                                            <p:cond delay="0"/>
                                          </p:stCondLst>
                                        </p:cTn>
                                        <p:tgtEl>
                                          <p:spTgt spid="83"/>
                                        </p:tgtEl>
                                        <p:attrNameLst>
                                          <p:attrName>style.visibility</p:attrName>
                                        </p:attrNameLst>
                                      </p:cBhvr>
                                      <p:to>
                                        <p:strVal val="visible"/>
                                      </p:to>
                                    </p:set>
                                    <p:anim calcmode="lin" valueType="num">
                                      <p:cBhvr additive="base">
                                        <p:cTn id="128" dur="1000" fill="hold"/>
                                        <p:tgtEl>
                                          <p:spTgt spid="83"/>
                                        </p:tgtEl>
                                        <p:attrNameLst>
                                          <p:attrName>ppt_x</p:attrName>
                                        </p:attrNameLst>
                                      </p:cBhvr>
                                      <p:tavLst>
                                        <p:tav tm="0">
                                          <p:val>
                                            <p:strVal val="0-#ppt_w/2"/>
                                          </p:val>
                                        </p:tav>
                                        <p:tav tm="100000">
                                          <p:val>
                                            <p:strVal val="#ppt_x"/>
                                          </p:val>
                                        </p:tav>
                                      </p:tavLst>
                                    </p:anim>
                                    <p:anim calcmode="lin" valueType="num">
                                      <p:cBhvr additive="base">
                                        <p:cTn id="129" dur="1000" fill="hold"/>
                                        <p:tgtEl>
                                          <p:spTgt spid="83"/>
                                        </p:tgtEl>
                                        <p:attrNameLst>
                                          <p:attrName>ppt_y</p:attrName>
                                        </p:attrNameLst>
                                      </p:cBhvr>
                                      <p:tavLst>
                                        <p:tav tm="0">
                                          <p:val>
                                            <p:strVal val="0-#ppt_h/2"/>
                                          </p:val>
                                        </p:tav>
                                        <p:tav tm="100000">
                                          <p:val>
                                            <p:strVal val="#ppt_y"/>
                                          </p:val>
                                        </p:tav>
                                      </p:tavLst>
                                    </p:anim>
                                  </p:childTnLst>
                                </p:cTn>
                              </p:par>
                            </p:childTnLst>
                          </p:cTn>
                        </p:par>
                        <p:par>
                          <p:cTn id="130" fill="hold">
                            <p:stCondLst>
                              <p:cond delay="14000"/>
                            </p:stCondLst>
                            <p:childTnLst>
                              <p:par>
                                <p:cTn id="131" presetID="2" presetClass="entr" presetSubtype="9" accel="10000" decel="20000" fill="hold" nodeType="afterEffect">
                                  <p:stCondLst>
                                    <p:cond delay="0"/>
                                  </p:stCondLst>
                                  <p:childTnLst>
                                    <p:set>
                                      <p:cBhvr>
                                        <p:cTn id="132" dur="1" fill="hold">
                                          <p:stCondLst>
                                            <p:cond delay="0"/>
                                          </p:stCondLst>
                                        </p:cTn>
                                        <p:tgtEl>
                                          <p:spTgt spid="63"/>
                                        </p:tgtEl>
                                        <p:attrNameLst>
                                          <p:attrName>style.visibility</p:attrName>
                                        </p:attrNameLst>
                                      </p:cBhvr>
                                      <p:to>
                                        <p:strVal val="visible"/>
                                      </p:to>
                                    </p:set>
                                    <p:anim calcmode="lin" valueType="num">
                                      <p:cBhvr additive="base">
                                        <p:cTn id="133" dur="1000" fill="hold"/>
                                        <p:tgtEl>
                                          <p:spTgt spid="63"/>
                                        </p:tgtEl>
                                        <p:attrNameLst>
                                          <p:attrName>ppt_x</p:attrName>
                                        </p:attrNameLst>
                                      </p:cBhvr>
                                      <p:tavLst>
                                        <p:tav tm="0">
                                          <p:val>
                                            <p:strVal val="0-#ppt_w/2"/>
                                          </p:val>
                                        </p:tav>
                                        <p:tav tm="100000">
                                          <p:val>
                                            <p:strVal val="#ppt_x"/>
                                          </p:val>
                                        </p:tav>
                                      </p:tavLst>
                                    </p:anim>
                                    <p:anim calcmode="lin" valueType="num">
                                      <p:cBhvr additive="base">
                                        <p:cTn id="134" dur="1000" fill="hold"/>
                                        <p:tgtEl>
                                          <p:spTgt spid="63"/>
                                        </p:tgtEl>
                                        <p:attrNameLst>
                                          <p:attrName>ppt_y</p:attrName>
                                        </p:attrNameLst>
                                      </p:cBhvr>
                                      <p:tavLst>
                                        <p:tav tm="0">
                                          <p:val>
                                            <p:strVal val="0-#ppt_h/2"/>
                                          </p:val>
                                        </p:tav>
                                        <p:tav tm="100000">
                                          <p:val>
                                            <p:strVal val="#ppt_y"/>
                                          </p:val>
                                        </p:tav>
                                      </p:tavLst>
                                    </p:anim>
                                  </p:childTnLst>
                                </p:cTn>
                              </p:par>
                              <p:par>
                                <p:cTn id="135" presetID="2" presetClass="entr" presetSubtype="9" accel="10000" decel="20000" fill="hold" grpId="0" nodeType="withEffect">
                                  <p:stCondLst>
                                    <p:cond delay="0"/>
                                  </p:stCondLst>
                                  <p:childTnLst>
                                    <p:set>
                                      <p:cBhvr>
                                        <p:cTn id="136" dur="1" fill="hold">
                                          <p:stCondLst>
                                            <p:cond delay="0"/>
                                          </p:stCondLst>
                                        </p:cTn>
                                        <p:tgtEl>
                                          <p:spTgt spid="82"/>
                                        </p:tgtEl>
                                        <p:attrNameLst>
                                          <p:attrName>style.visibility</p:attrName>
                                        </p:attrNameLst>
                                      </p:cBhvr>
                                      <p:to>
                                        <p:strVal val="visible"/>
                                      </p:to>
                                    </p:set>
                                    <p:anim calcmode="lin" valueType="num">
                                      <p:cBhvr additive="base">
                                        <p:cTn id="137" dur="1000" fill="hold"/>
                                        <p:tgtEl>
                                          <p:spTgt spid="82"/>
                                        </p:tgtEl>
                                        <p:attrNameLst>
                                          <p:attrName>ppt_x</p:attrName>
                                        </p:attrNameLst>
                                      </p:cBhvr>
                                      <p:tavLst>
                                        <p:tav tm="0">
                                          <p:val>
                                            <p:strVal val="0-#ppt_w/2"/>
                                          </p:val>
                                        </p:tav>
                                        <p:tav tm="100000">
                                          <p:val>
                                            <p:strVal val="#ppt_x"/>
                                          </p:val>
                                        </p:tav>
                                      </p:tavLst>
                                    </p:anim>
                                    <p:anim calcmode="lin" valueType="num">
                                      <p:cBhvr additive="base">
                                        <p:cTn id="138" dur="1000" fill="hold"/>
                                        <p:tgtEl>
                                          <p:spTgt spid="82"/>
                                        </p:tgtEl>
                                        <p:attrNameLst>
                                          <p:attrName>ppt_y</p:attrName>
                                        </p:attrNameLst>
                                      </p:cBhvr>
                                      <p:tavLst>
                                        <p:tav tm="0">
                                          <p:val>
                                            <p:strVal val="0-#ppt_h/2"/>
                                          </p:val>
                                        </p:tav>
                                        <p:tav tm="100000">
                                          <p:val>
                                            <p:strVal val="#ppt_y"/>
                                          </p:val>
                                        </p:tav>
                                      </p:tavLst>
                                    </p:anim>
                                  </p:childTnLst>
                                </p:cTn>
                              </p:par>
                            </p:childTnLst>
                          </p:cTn>
                        </p:par>
                        <p:par>
                          <p:cTn id="139" fill="hold">
                            <p:stCondLst>
                              <p:cond delay="15000"/>
                            </p:stCondLst>
                            <p:childTnLst>
                              <p:par>
                                <p:cTn id="140" presetID="2" presetClass="entr" presetSubtype="1" accel="10000" decel="20000" fill="hold" grpId="0" nodeType="afterEffect">
                                  <p:stCondLst>
                                    <p:cond delay="0"/>
                                  </p:stCondLst>
                                  <p:childTnLst>
                                    <p:set>
                                      <p:cBhvr>
                                        <p:cTn id="141" dur="1" fill="hold">
                                          <p:stCondLst>
                                            <p:cond delay="0"/>
                                          </p:stCondLst>
                                        </p:cTn>
                                        <p:tgtEl>
                                          <p:spTgt spid="29"/>
                                        </p:tgtEl>
                                        <p:attrNameLst>
                                          <p:attrName>style.visibility</p:attrName>
                                        </p:attrNameLst>
                                      </p:cBhvr>
                                      <p:to>
                                        <p:strVal val="visible"/>
                                      </p:to>
                                    </p:set>
                                    <p:anim calcmode="lin" valueType="num">
                                      <p:cBhvr additive="base">
                                        <p:cTn id="142" dur="1000" fill="hold"/>
                                        <p:tgtEl>
                                          <p:spTgt spid="29"/>
                                        </p:tgtEl>
                                        <p:attrNameLst>
                                          <p:attrName>ppt_x</p:attrName>
                                        </p:attrNameLst>
                                      </p:cBhvr>
                                      <p:tavLst>
                                        <p:tav tm="0">
                                          <p:val>
                                            <p:strVal val="#ppt_x"/>
                                          </p:val>
                                        </p:tav>
                                        <p:tav tm="100000">
                                          <p:val>
                                            <p:strVal val="#ppt_x"/>
                                          </p:val>
                                        </p:tav>
                                      </p:tavLst>
                                    </p:anim>
                                    <p:anim calcmode="lin" valueType="num">
                                      <p:cBhvr additive="base">
                                        <p:cTn id="143" dur="1000" fill="hold"/>
                                        <p:tgtEl>
                                          <p:spTgt spid="29"/>
                                        </p:tgtEl>
                                        <p:attrNameLst>
                                          <p:attrName>ppt_y</p:attrName>
                                        </p:attrNameLst>
                                      </p:cBhvr>
                                      <p:tavLst>
                                        <p:tav tm="0">
                                          <p:val>
                                            <p:strVal val="0-#ppt_h/2"/>
                                          </p:val>
                                        </p:tav>
                                        <p:tav tm="100000">
                                          <p:val>
                                            <p:strVal val="#ppt_y"/>
                                          </p:val>
                                        </p:tav>
                                      </p:tavLst>
                                    </p:anim>
                                  </p:childTnLst>
                                </p:cTn>
                              </p:par>
                              <p:par>
                                <p:cTn id="144" presetID="2" presetClass="entr" presetSubtype="1" accel="10000" decel="20000" fill="hold" nodeType="withEffect">
                                  <p:stCondLst>
                                    <p:cond delay="0"/>
                                  </p:stCondLst>
                                  <p:childTnLst>
                                    <p:set>
                                      <p:cBhvr>
                                        <p:cTn id="145" dur="1" fill="hold">
                                          <p:stCondLst>
                                            <p:cond delay="0"/>
                                          </p:stCondLst>
                                        </p:cTn>
                                        <p:tgtEl>
                                          <p:spTgt spid="47"/>
                                        </p:tgtEl>
                                        <p:attrNameLst>
                                          <p:attrName>style.visibility</p:attrName>
                                        </p:attrNameLst>
                                      </p:cBhvr>
                                      <p:to>
                                        <p:strVal val="visible"/>
                                      </p:to>
                                    </p:set>
                                    <p:anim calcmode="lin" valueType="num">
                                      <p:cBhvr additive="base">
                                        <p:cTn id="146" dur="1000" fill="hold"/>
                                        <p:tgtEl>
                                          <p:spTgt spid="47"/>
                                        </p:tgtEl>
                                        <p:attrNameLst>
                                          <p:attrName>ppt_x</p:attrName>
                                        </p:attrNameLst>
                                      </p:cBhvr>
                                      <p:tavLst>
                                        <p:tav tm="0">
                                          <p:val>
                                            <p:strVal val="#ppt_x"/>
                                          </p:val>
                                        </p:tav>
                                        <p:tav tm="100000">
                                          <p:val>
                                            <p:strVal val="#ppt_x"/>
                                          </p:val>
                                        </p:tav>
                                      </p:tavLst>
                                    </p:anim>
                                    <p:anim calcmode="lin" valueType="num">
                                      <p:cBhvr additive="base">
                                        <p:cTn id="147" dur="10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7" grpId="0"/>
      <p:bldP spid="28" grpId="0"/>
      <p:bldP spid="29" grpId="0"/>
      <p:bldP spid="30" grpId="0"/>
      <p:bldP spid="31" grpId="0"/>
      <p:bldP spid="32" grpId="0"/>
      <p:bldP spid="82" grpId="0"/>
      <p:bldP spid="8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54400" y="4550842"/>
            <a:ext cx="869933" cy="584775"/>
          </a:xfrm>
          <a:prstGeom prst="rect">
            <a:avLst/>
          </a:prstGeom>
          <a:noFill/>
        </p:spPr>
        <p:txBody>
          <a:bodyPr wrap="square" rtlCol="0">
            <a:spAutoFit/>
          </a:bodyPr>
          <a:lstStyle/>
          <a:p>
            <a:pPr algn="r"/>
            <a:r>
              <a:rPr lang="en-US" sz="1600" dirty="0"/>
              <a:t>Living too long</a:t>
            </a:r>
          </a:p>
        </p:txBody>
      </p:sp>
      <p:sp>
        <p:nvSpPr>
          <p:cNvPr id="12" name="TextBox 11"/>
          <p:cNvSpPr txBox="1"/>
          <p:nvPr/>
        </p:nvSpPr>
        <p:spPr>
          <a:xfrm>
            <a:off x="2212324" y="5939648"/>
            <a:ext cx="1415290" cy="338554"/>
          </a:xfrm>
          <a:prstGeom prst="rect">
            <a:avLst/>
          </a:prstGeom>
          <a:noFill/>
        </p:spPr>
        <p:txBody>
          <a:bodyPr wrap="square" rtlCol="0">
            <a:spAutoFit/>
          </a:bodyPr>
          <a:lstStyle/>
          <a:p>
            <a:pPr algn="r"/>
            <a:r>
              <a:rPr lang="en-US" sz="1600" dirty="0"/>
              <a:t>Disputes</a:t>
            </a:r>
          </a:p>
        </p:txBody>
      </p:sp>
      <p:sp>
        <p:nvSpPr>
          <p:cNvPr id="13" name="TextBox 12"/>
          <p:cNvSpPr txBox="1"/>
          <p:nvPr/>
        </p:nvSpPr>
        <p:spPr>
          <a:xfrm>
            <a:off x="10208163" y="3316715"/>
            <a:ext cx="2164797" cy="338554"/>
          </a:xfrm>
          <a:prstGeom prst="rect">
            <a:avLst/>
          </a:prstGeom>
          <a:noFill/>
        </p:spPr>
        <p:txBody>
          <a:bodyPr wrap="square" rtlCol="0">
            <a:spAutoFit/>
          </a:bodyPr>
          <a:lstStyle/>
          <a:p>
            <a:r>
              <a:rPr lang="en-US" sz="1600" dirty="0"/>
              <a:t>Illness &amp; Disabilities</a:t>
            </a:r>
          </a:p>
        </p:txBody>
      </p:sp>
      <p:sp>
        <p:nvSpPr>
          <p:cNvPr id="14" name="TextBox 13"/>
          <p:cNvSpPr txBox="1"/>
          <p:nvPr/>
        </p:nvSpPr>
        <p:spPr>
          <a:xfrm>
            <a:off x="9707722" y="2173592"/>
            <a:ext cx="1995538" cy="338554"/>
          </a:xfrm>
          <a:prstGeom prst="rect">
            <a:avLst/>
          </a:prstGeom>
          <a:noFill/>
        </p:spPr>
        <p:txBody>
          <a:bodyPr wrap="square" rtlCol="0">
            <a:spAutoFit/>
          </a:bodyPr>
          <a:lstStyle/>
          <a:p>
            <a:r>
              <a:rPr lang="en-US" sz="1600" dirty="0"/>
              <a:t>Uncertain Demise</a:t>
            </a:r>
          </a:p>
        </p:txBody>
      </p:sp>
      <p:sp>
        <p:nvSpPr>
          <p:cNvPr id="17" name="TextBox 16"/>
          <p:cNvSpPr txBox="1"/>
          <p:nvPr/>
        </p:nvSpPr>
        <p:spPr>
          <a:xfrm>
            <a:off x="9355467" y="5521525"/>
            <a:ext cx="1998617" cy="338554"/>
          </a:xfrm>
          <a:prstGeom prst="rect">
            <a:avLst/>
          </a:prstGeom>
          <a:noFill/>
        </p:spPr>
        <p:txBody>
          <a:bodyPr wrap="square" rtlCol="0">
            <a:spAutoFit/>
          </a:bodyPr>
          <a:lstStyle/>
          <a:p>
            <a:r>
              <a:rPr lang="en-US" sz="1600" dirty="0"/>
              <a:t>Unemployment</a:t>
            </a:r>
          </a:p>
        </p:txBody>
      </p:sp>
      <p:sp>
        <p:nvSpPr>
          <p:cNvPr id="18" name="TextBox 17"/>
          <p:cNvSpPr txBox="1"/>
          <p:nvPr/>
        </p:nvSpPr>
        <p:spPr>
          <a:xfrm>
            <a:off x="4038032" y="995186"/>
            <a:ext cx="2429693" cy="338554"/>
          </a:xfrm>
          <a:prstGeom prst="rect">
            <a:avLst/>
          </a:prstGeom>
          <a:noFill/>
        </p:spPr>
        <p:txBody>
          <a:bodyPr wrap="square" rtlCol="0">
            <a:spAutoFit/>
          </a:bodyPr>
          <a:lstStyle/>
          <a:p>
            <a:pPr algn="ctr"/>
            <a:r>
              <a:rPr lang="en-US" sz="1600" dirty="0"/>
              <a:t>Home Less</a:t>
            </a:r>
          </a:p>
        </p:txBody>
      </p:sp>
      <p:sp>
        <p:nvSpPr>
          <p:cNvPr id="19" name="TextBox 18"/>
          <p:cNvSpPr txBox="1"/>
          <p:nvPr/>
        </p:nvSpPr>
        <p:spPr>
          <a:xfrm>
            <a:off x="3166225" y="6204250"/>
            <a:ext cx="2429693" cy="338554"/>
          </a:xfrm>
          <a:prstGeom prst="rect">
            <a:avLst/>
          </a:prstGeom>
          <a:noFill/>
        </p:spPr>
        <p:txBody>
          <a:bodyPr wrap="square" rtlCol="0">
            <a:spAutoFit/>
          </a:bodyPr>
          <a:lstStyle/>
          <a:p>
            <a:pPr algn="ctr"/>
            <a:r>
              <a:rPr lang="en-US" sz="1600" dirty="0"/>
              <a:t>Orphanage</a:t>
            </a:r>
          </a:p>
        </p:txBody>
      </p:sp>
      <p:sp>
        <p:nvSpPr>
          <p:cNvPr id="20" name="TextBox 19"/>
          <p:cNvSpPr txBox="1"/>
          <p:nvPr/>
        </p:nvSpPr>
        <p:spPr>
          <a:xfrm>
            <a:off x="3135425" y="1015022"/>
            <a:ext cx="1352883" cy="584775"/>
          </a:xfrm>
          <a:prstGeom prst="rect">
            <a:avLst/>
          </a:prstGeom>
          <a:noFill/>
        </p:spPr>
        <p:txBody>
          <a:bodyPr wrap="square" rtlCol="0">
            <a:spAutoFit/>
          </a:bodyPr>
          <a:lstStyle/>
          <a:p>
            <a:pPr algn="ctr"/>
            <a:r>
              <a:rPr lang="en-US" sz="1600" dirty="0"/>
              <a:t>Natural Disaster</a:t>
            </a:r>
          </a:p>
        </p:txBody>
      </p:sp>
      <p:pic>
        <p:nvPicPr>
          <p:cNvPr id="22" name="Picture 21">
            <a:extLst>
              <a:ext uri="{FF2B5EF4-FFF2-40B4-BE49-F238E27FC236}">
                <a16:creationId xmlns:a16="http://schemas.microsoft.com/office/drawing/2014/main" id="{E69BF720-8E83-4A27-9077-0F9AA4AE8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24" name="TextBox 23">
            <a:extLst>
              <a:ext uri="{FF2B5EF4-FFF2-40B4-BE49-F238E27FC236}">
                <a16:creationId xmlns:a16="http://schemas.microsoft.com/office/drawing/2014/main" id="{22010060-6DC8-45A9-A6DB-373046E7B461}"/>
              </a:ext>
            </a:extLst>
          </p:cNvPr>
          <p:cNvSpPr txBox="1"/>
          <p:nvPr/>
        </p:nvSpPr>
        <p:spPr>
          <a:xfrm>
            <a:off x="10192605" y="4516982"/>
            <a:ext cx="1616623" cy="338554"/>
          </a:xfrm>
          <a:prstGeom prst="rect">
            <a:avLst/>
          </a:prstGeom>
          <a:noFill/>
        </p:spPr>
        <p:txBody>
          <a:bodyPr wrap="square" rtlCol="0">
            <a:spAutoFit/>
          </a:bodyPr>
          <a:lstStyle/>
          <a:p>
            <a:pPr algn="ctr"/>
            <a:r>
              <a:rPr lang="en-US" sz="1600" dirty="0"/>
              <a:t>Political crisis</a:t>
            </a:r>
          </a:p>
        </p:txBody>
      </p:sp>
      <p:sp>
        <p:nvSpPr>
          <p:cNvPr id="25" name="TextBox 24">
            <a:extLst>
              <a:ext uri="{FF2B5EF4-FFF2-40B4-BE49-F238E27FC236}">
                <a16:creationId xmlns:a16="http://schemas.microsoft.com/office/drawing/2014/main" id="{73A4BAAB-39D9-4EBF-B338-6473D9E34978}"/>
              </a:ext>
            </a:extLst>
          </p:cNvPr>
          <p:cNvSpPr txBox="1"/>
          <p:nvPr/>
        </p:nvSpPr>
        <p:spPr>
          <a:xfrm>
            <a:off x="8443362" y="1476903"/>
            <a:ext cx="1616624" cy="338554"/>
          </a:xfrm>
          <a:prstGeom prst="rect">
            <a:avLst/>
          </a:prstGeom>
          <a:noFill/>
        </p:spPr>
        <p:txBody>
          <a:bodyPr wrap="square" rtlCol="0">
            <a:spAutoFit/>
          </a:bodyPr>
          <a:lstStyle/>
          <a:p>
            <a:pPr algn="ctr"/>
            <a:r>
              <a:rPr lang="en-US" sz="1600" dirty="0"/>
              <a:t>Mishap</a:t>
            </a:r>
          </a:p>
        </p:txBody>
      </p:sp>
      <p:sp>
        <p:nvSpPr>
          <p:cNvPr id="26" name="TextBox 25">
            <a:extLst>
              <a:ext uri="{FF2B5EF4-FFF2-40B4-BE49-F238E27FC236}">
                <a16:creationId xmlns:a16="http://schemas.microsoft.com/office/drawing/2014/main" id="{634222F4-C635-4283-AD01-0F12281748AF}"/>
              </a:ext>
            </a:extLst>
          </p:cNvPr>
          <p:cNvSpPr txBox="1"/>
          <p:nvPr/>
        </p:nvSpPr>
        <p:spPr>
          <a:xfrm>
            <a:off x="5722275" y="850918"/>
            <a:ext cx="1358244" cy="584775"/>
          </a:xfrm>
          <a:prstGeom prst="rect">
            <a:avLst/>
          </a:prstGeom>
          <a:noFill/>
        </p:spPr>
        <p:txBody>
          <a:bodyPr wrap="square" rtlCol="0">
            <a:spAutoFit/>
          </a:bodyPr>
          <a:lstStyle/>
          <a:p>
            <a:pPr algn="ctr"/>
            <a:r>
              <a:rPr lang="en-US" sz="1600" dirty="0"/>
              <a:t>Banks Shutdown</a:t>
            </a:r>
          </a:p>
        </p:txBody>
      </p:sp>
      <p:sp>
        <p:nvSpPr>
          <p:cNvPr id="27" name="TextBox 26">
            <a:extLst>
              <a:ext uri="{FF2B5EF4-FFF2-40B4-BE49-F238E27FC236}">
                <a16:creationId xmlns:a16="http://schemas.microsoft.com/office/drawing/2014/main" id="{0CFA36B4-79AB-43F6-9EC7-1F11ED02C861}"/>
              </a:ext>
            </a:extLst>
          </p:cNvPr>
          <p:cNvSpPr txBox="1"/>
          <p:nvPr/>
        </p:nvSpPr>
        <p:spPr>
          <a:xfrm>
            <a:off x="511000" y="5397783"/>
            <a:ext cx="2429693" cy="338554"/>
          </a:xfrm>
          <a:prstGeom prst="rect">
            <a:avLst/>
          </a:prstGeom>
          <a:noFill/>
        </p:spPr>
        <p:txBody>
          <a:bodyPr wrap="square" rtlCol="0">
            <a:spAutoFit/>
          </a:bodyPr>
          <a:lstStyle/>
          <a:p>
            <a:pPr algn="ctr"/>
            <a:r>
              <a:rPr lang="en-US" sz="1600" dirty="0"/>
              <a:t>Global Warming</a:t>
            </a:r>
          </a:p>
        </p:txBody>
      </p:sp>
      <p:sp>
        <p:nvSpPr>
          <p:cNvPr id="28" name="TextBox 27">
            <a:extLst>
              <a:ext uri="{FF2B5EF4-FFF2-40B4-BE49-F238E27FC236}">
                <a16:creationId xmlns:a16="http://schemas.microsoft.com/office/drawing/2014/main" id="{279F8C08-7286-4661-9823-02D8C22581A7}"/>
              </a:ext>
            </a:extLst>
          </p:cNvPr>
          <p:cNvSpPr txBox="1"/>
          <p:nvPr/>
        </p:nvSpPr>
        <p:spPr>
          <a:xfrm>
            <a:off x="5395784" y="6189010"/>
            <a:ext cx="2429693" cy="338554"/>
          </a:xfrm>
          <a:prstGeom prst="rect">
            <a:avLst/>
          </a:prstGeom>
          <a:noFill/>
        </p:spPr>
        <p:txBody>
          <a:bodyPr wrap="square" rtlCol="0">
            <a:spAutoFit/>
          </a:bodyPr>
          <a:lstStyle/>
          <a:p>
            <a:pPr algn="r"/>
            <a:r>
              <a:rPr lang="en-US" sz="1600" dirty="0"/>
              <a:t>Market Crash</a:t>
            </a:r>
          </a:p>
        </p:txBody>
      </p:sp>
      <p:sp>
        <p:nvSpPr>
          <p:cNvPr id="6" name="TextBox 5">
            <a:extLst>
              <a:ext uri="{FF2B5EF4-FFF2-40B4-BE49-F238E27FC236}">
                <a16:creationId xmlns:a16="http://schemas.microsoft.com/office/drawing/2014/main" id="{1D55CA78-4136-4FED-8053-2764F5C8B3B0}"/>
              </a:ext>
            </a:extLst>
          </p:cNvPr>
          <p:cNvSpPr txBox="1"/>
          <p:nvPr/>
        </p:nvSpPr>
        <p:spPr>
          <a:xfrm>
            <a:off x="3468483" y="2985781"/>
            <a:ext cx="4651419" cy="707886"/>
          </a:xfrm>
          <a:prstGeom prst="rect">
            <a:avLst/>
          </a:prstGeom>
          <a:solidFill>
            <a:schemeClr val="bg1"/>
          </a:solidFill>
        </p:spPr>
        <p:txBody>
          <a:bodyPr wrap="square" rtlCol="0">
            <a:spAutoFit/>
          </a:bodyPr>
          <a:lstStyle/>
          <a:p>
            <a:pPr algn="ctr"/>
            <a:r>
              <a:rPr lang="en-IN" sz="4000" b="1" i="1" dirty="0"/>
              <a:t>Life </a:t>
            </a:r>
            <a:r>
              <a:rPr lang="en-IN" sz="4000" b="1" i="1" dirty="0" err="1"/>
              <a:t>Uncertainities</a:t>
            </a:r>
            <a:endParaRPr lang="en-IN" sz="4000" b="1" i="1" dirty="0"/>
          </a:p>
        </p:txBody>
      </p:sp>
      <p:sp>
        <p:nvSpPr>
          <p:cNvPr id="32" name="Rectangle 31">
            <a:extLst>
              <a:ext uri="{FF2B5EF4-FFF2-40B4-BE49-F238E27FC236}">
                <a16:creationId xmlns:a16="http://schemas.microsoft.com/office/drawing/2014/main" id="{473B3AA3-09C3-4935-989A-21E636EC3B2E}"/>
              </a:ext>
            </a:extLst>
          </p:cNvPr>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sp>
        <p:nvSpPr>
          <p:cNvPr id="33" name="Rectangle 32">
            <a:extLst>
              <a:ext uri="{FF2B5EF4-FFF2-40B4-BE49-F238E27FC236}">
                <a16:creationId xmlns:a16="http://schemas.microsoft.com/office/drawing/2014/main" id="{AF01BC86-91A3-44A9-95F2-D3FBEBF1E9DA}"/>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34" name="Picture 33">
            <a:extLst>
              <a:ext uri="{FF2B5EF4-FFF2-40B4-BE49-F238E27FC236}">
                <a16:creationId xmlns:a16="http://schemas.microsoft.com/office/drawing/2014/main" id="{A49F26BA-C9E9-49BC-A739-DAE00BDF0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pic>
        <p:nvPicPr>
          <p:cNvPr id="35" name="Picture 34">
            <a:extLst>
              <a:ext uri="{FF2B5EF4-FFF2-40B4-BE49-F238E27FC236}">
                <a16:creationId xmlns:a16="http://schemas.microsoft.com/office/drawing/2014/main" id="{3497A7A5-0F38-43D7-9097-6A59039A072B}"/>
              </a:ext>
            </a:extLst>
          </p:cNvPr>
          <p:cNvPicPr>
            <a:picLocks noChangeAspect="1"/>
          </p:cNvPicPr>
          <p:nvPr/>
        </p:nvPicPr>
        <p:blipFill rotWithShape="1">
          <a:blip r:embed="rId4">
            <a:extLst>
              <a:ext uri="{28A0092B-C50C-407E-A947-70E740481C1C}">
                <a14:useLocalDpi xmlns:a14="http://schemas.microsoft.com/office/drawing/2010/main" val="0"/>
              </a:ext>
            </a:extLst>
          </a:blip>
          <a:srcRect l="20147" t="6033" r="21981" b="5623"/>
          <a:stretch/>
        </p:blipFill>
        <p:spPr>
          <a:xfrm>
            <a:off x="10799385" y="4907796"/>
            <a:ext cx="1171686" cy="1788598"/>
          </a:xfrm>
          <a:prstGeom prst="rect">
            <a:avLst/>
          </a:prstGeom>
        </p:spPr>
      </p:pic>
      <p:pic>
        <p:nvPicPr>
          <p:cNvPr id="8" name="Picture 7">
            <a:extLst>
              <a:ext uri="{FF2B5EF4-FFF2-40B4-BE49-F238E27FC236}">
                <a16:creationId xmlns:a16="http://schemas.microsoft.com/office/drawing/2014/main" id="{1E735C57-B56F-4552-8CC2-9A1CAA1661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280" y="1430053"/>
            <a:ext cx="1690958" cy="949996"/>
          </a:xfrm>
          <a:prstGeom prst="rect">
            <a:avLst/>
          </a:prstGeom>
        </p:spPr>
      </p:pic>
      <p:pic>
        <p:nvPicPr>
          <p:cNvPr id="16" name="Picture 15">
            <a:extLst>
              <a:ext uri="{FF2B5EF4-FFF2-40B4-BE49-F238E27FC236}">
                <a16:creationId xmlns:a16="http://schemas.microsoft.com/office/drawing/2014/main" id="{235C9F6C-41BB-4AF6-B110-E411FC3E5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143" y="2554659"/>
            <a:ext cx="1634374" cy="918207"/>
          </a:xfrm>
          <a:prstGeom prst="rect">
            <a:avLst/>
          </a:prstGeom>
        </p:spPr>
      </p:pic>
      <p:pic>
        <p:nvPicPr>
          <p:cNvPr id="29" name="Picture 28">
            <a:extLst>
              <a:ext uri="{FF2B5EF4-FFF2-40B4-BE49-F238E27FC236}">
                <a16:creationId xmlns:a16="http://schemas.microsoft.com/office/drawing/2014/main" id="{C6C37BA1-3378-4FC7-899D-AC7A204894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102" y="3732334"/>
            <a:ext cx="1569893" cy="911329"/>
          </a:xfrm>
          <a:prstGeom prst="rect">
            <a:avLst/>
          </a:prstGeom>
        </p:spPr>
      </p:pic>
      <p:pic>
        <p:nvPicPr>
          <p:cNvPr id="2048" name="Picture 2047">
            <a:extLst>
              <a:ext uri="{FF2B5EF4-FFF2-40B4-BE49-F238E27FC236}">
                <a16:creationId xmlns:a16="http://schemas.microsoft.com/office/drawing/2014/main" id="{E479E7BC-6AAA-4747-83BA-130BB3D25A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9669" y="5303257"/>
            <a:ext cx="1624245" cy="942881"/>
          </a:xfrm>
          <a:prstGeom prst="rect">
            <a:avLst/>
          </a:prstGeom>
        </p:spPr>
      </p:pic>
      <p:pic>
        <p:nvPicPr>
          <p:cNvPr id="2050" name="Picture 2049">
            <a:extLst>
              <a:ext uri="{FF2B5EF4-FFF2-40B4-BE49-F238E27FC236}">
                <a16:creationId xmlns:a16="http://schemas.microsoft.com/office/drawing/2014/main" id="{1B2DFD1D-3308-44C6-BBE3-4A4C1EB223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7983" y="5288017"/>
            <a:ext cx="1624245" cy="942881"/>
          </a:xfrm>
          <a:prstGeom prst="rect">
            <a:avLst/>
          </a:prstGeom>
        </p:spPr>
      </p:pic>
      <p:pic>
        <p:nvPicPr>
          <p:cNvPr id="2060" name="Picture 2059">
            <a:extLst>
              <a:ext uri="{FF2B5EF4-FFF2-40B4-BE49-F238E27FC236}">
                <a16:creationId xmlns:a16="http://schemas.microsoft.com/office/drawing/2014/main" id="{425FFB9F-9BC7-46EB-AFBE-E27B3D9584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0979" y="5070697"/>
            <a:ext cx="1569893" cy="911329"/>
          </a:xfrm>
          <a:prstGeom prst="rect">
            <a:avLst/>
          </a:prstGeom>
        </p:spPr>
      </p:pic>
      <p:pic>
        <p:nvPicPr>
          <p:cNvPr id="2063" name="Picture 2062">
            <a:extLst>
              <a:ext uri="{FF2B5EF4-FFF2-40B4-BE49-F238E27FC236}">
                <a16:creationId xmlns:a16="http://schemas.microsoft.com/office/drawing/2014/main" id="{8E7FD110-FF89-44CB-A780-EFCE58BC2B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1741" y="4546610"/>
            <a:ext cx="1569893" cy="911329"/>
          </a:xfrm>
          <a:prstGeom prst="rect">
            <a:avLst/>
          </a:prstGeom>
        </p:spPr>
      </p:pic>
      <p:pic>
        <p:nvPicPr>
          <p:cNvPr id="2065" name="Picture 2064">
            <a:extLst>
              <a:ext uri="{FF2B5EF4-FFF2-40B4-BE49-F238E27FC236}">
                <a16:creationId xmlns:a16="http://schemas.microsoft.com/office/drawing/2014/main" id="{0724E0D6-AFC9-4290-BA30-25B7EBB637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08772" y="5148076"/>
            <a:ext cx="1625134" cy="942881"/>
          </a:xfrm>
          <a:prstGeom prst="rect">
            <a:avLst/>
          </a:prstGeom>
        </p:spPr>
      </p:pic>
      <p:pic>
        <p:nvPicPr>
          <p:cNvPr id="2067" name="Picture 2066">
            <a:extLst>
              <a:ext uri="{FF2B5EF4-FFF2-40B4-BE49-F238E27FC236}">
                <a16:creationId xmlns:a16="http://schemas.microsoft.com/office/drawing/2014/main" id="{42A5EBCE-B44C-4275-AF24-B7CA950E625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18790" y="4656807"/>
            <a:ext cx="1624245" cy="942881"/>
          </a:xfrm>
          <a:prstGeom prst="rect">
            <a:avLst/>
          </a:prstGeom>
        </p:spPr>
      </p:pic>
      <p:pic>
        <p:nvPicPr>
          <p:cNvPr id="2069" name="Picture 2068">
            <a:extLst>
              <a:ext uri="{FF2B5EF4-FFF2-40B4-BE49-F238E27FC236}">
                <a16:creationId xmlns:a16="http://schemas.microsoft.com/office/drawing/2014/main" id="{33101970-2866-4DE8-A6DC-5E86AC9CCE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08163" y="3644443"/>
            <a:ext cx="1624245" cy="942881"/>
          </a:xfrm>
          <a:prstGeom prst="rect">
            <a:avLst/>
          </a:prstGeom>
        </p:spPr>
      </p:pic>
      <p:pic>
        <p:nvPicPr>
          <p:cNvPr id="2071" name="Picture 2070">
            <a:extLst>
              <a:ext uri="{FF2B5EF4-FFF2-40B4-BE49-F238E27FC236}">
                <a16:creationId xmlns:a16="http://schemas.microsoft.com/office/drawing/2014/main" id="{2F81A25D-7C05-4BDD-A75B-01CE73DE3E1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95852" y="2424827"/>
            <a:ext cx="1624245" cy="942881"/>
          </a:xfrm>
          <a:prstGeom prst="rect">
            <a:avLst/>
          </a:prstGeom>
        </p:spPr>
      </p:pic>
      <p:pic>
        <p:nvPicPr>
          <p:cNvPr id="2073" name="Picture 2072">
            <a:extLst>
              <a:ext uri="{FF2B5EF4-FFF2-40B4-BE49-F238E27FC236}">
                <a16:creationId xmlns:a16="http://schemas.microsoft.com/office/drawing/2014/main" id="{64B2F83F-8C26-4758-97E0-FBE25876245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93225" y="1276077"/>
            <a:ext cx="1624245" cy="942881"/>
          </a:xfrm>
          <a:prstGeom prst="rect">
            <a:avLst/>
          </a:prstGeom>
        </p:spPr>
      </p:pic>
      <p:pic>
        <p:nvPicPr>
          <p:cNvPr id="2075" name="Picture 2074">
            <a:extLst>
              <a:ext uri="{FF2B5EF4-FFF2-40B4-BE49-F238E27FC236}">
                <a16:creationId xmlns:a16="http://schemas.microsoft.com/office/drawing/2014/main" id="{BE14CA82-2412-43D9-AC22-2A8945C1F18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17172" y="617633"/>
            <a:ext cx="1624245" cy="942881"/>
          </a:xfrm>
          <a:prstGeom prst="rect">
            <a:avLst/>
          </a:prstGeom>
        </p:spPr>
      </p:pic>
      <p:pic>
        <p:nvPicPr>
          <p:cNvPr id="2077" name="Picture 2076">
            <a:extLst>
              <a:ext uri="{FF2B5EF4-FFF2-40B4-BE49-F238E27FC236}">
                <a16:creationId xmlns:a16="http://schemas.microsoft.com/office/drawing/2014/main" id="{DD2FE58F-D81A-4F69-BDF2-67B54707AC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80718" y="0"/>
            <a:ext cx="1625134" cy="942881"/>
          </a:xfrm>
          <a:prstGeom prst="rect">
            <a:avLst/>
          </a:prstGeom>
        </p:spPr>
      </p:pic>
      <p:pic>
        <p:nvPicPr>
          <p:cNvPr id="2079" name="Picture 2078">
            <a:extLst>
              <a:ext uri="{FF2B5EF4-FFF2-40B4-BE49-F238E27FC236}">
                <a16:creationId xmlns:a16="http://schemas.microsoft.com/office/drawing/2014/main" id="{916D2BF1-BB0F-41DE-845D-D362D5F8FE7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29558" y="85602"/>
            <a:ext cx="1624245" cy="942881"/>
          </a:xfrm>
          <a:prstGeom prst="rect">
            <a:avLst/>
          </a:prstGeom>
        </p:spPr>
      </p:pic>
      <p:sp>
        <p:nvSpPr>
          <p:cNvPr id="68" name="TextBox 67">
            <a:extLst>
              <a:ext uri="{FF2B5EF4-FFF2-40B4-BE49-F238E27FC236}">
                <a16:creationId xmlns:a16="http://schemas.microsoft.com/office/drawing/2014/main" id="{B6F3BB22-33B5-419D-B217-099C8023A999}"/>
              </a:ext>
            </a:extLst>
          </p:cNvPr>
          <p:cNvSpPr txBox="1"/>
          <p:nvPr/>
        </p:nvSpPr>
        <p:spPr>
          <a:xfrm>
            <a:off x="685790" y="2296943"/>
            <a:ext cx="1352883" cy="338554"/>
          </a:xfrm>
          <a:prstGeom prst="rect">
            <a:avLst/>
          </a:prstGeom>
          <a:noFill/>
        </p:spPr>
        <p:txBody>
          <a:bodyPr wrap="square" rtlCol="0">
            <a:spAutoFit/>
          </a:bodyPr>
          <a:lstStyle/>
          <a:p>
            <a:pPr algn="ctr"/>
            <a:r>
              <a:rPr lang="en-US" sz="1600" dirty="0"/>
              <a:t>Food Crisis</a:t>
            </a:r>
          </a:p>
        </p:txBody>
      </p:sp>
      <p:sp>
        <p:nvSpPr>
          <p:cNvPr id="69" name="TextBox 68">
            <a:extLst>
              <a:ext uri="{FF2B5EF4-FFF2-40B4-BE49-F238E27FC236}">
                <a16:creationId xmlns:a16="http://schemas.microsoft.com/office/drawing/2014/main" id="{EE38F861-B27B-4839-A049-5CC42A2C4571}"/>
              </a:ext>
            </a:extLst>
          </p:cNvPr>
          <p:cNvSpPr txBox="1"/>
          <p:nvPr/>
        </p:nvSpPr>
        <p:spPr>
          <a:xfrm>
            <a:off x="7865452" y="6052706"/>
            <a:ext cx="1352883" cy="338554"/>
          </a:xfrm>
          <a:prstGeom prst="rect">
            <a:avLst/>
          </a:prstGeom>
          <a:noFill/>
        </p:spPr>
        <p:txBody>
          <a:bodyPr wrap="square" rtlCol="0">
            <a:spAutoFit/>
          </a:bodyPr>
          <a:lstStyle/>
          <a:p>
            <a:pPr algn="ctr"/>
            <a:r>
              <a:rPr lang="en-US" sz="1600" dirty="0"/>
              <a:t>War</a:t>
            </a:r>
          </a:p>
        </p:txBody>
      </p:sp>
      <p:sp>
        <p:nvSpPr>
          <p:cNvPr id="70" name="TextBox 69">
            <a:extLst>
              <a:ext uri="{FF2B5EF4-FFF2-40B4-BE49-F238E27FC236}">
                <a16:creationId xmlns:a16="http://schemas.microsoft.com/office/drawing/2014/main" id="{3A53FC04-DB28-4F10-9B9A-81E7E2842E59}"/>
              </a:ext>
            </a:extLst>
          </p:cNvPr>
          <p:cNvSpPr txBox="1"/>
          <p:nvPr/>
        </p:nvSpPr>
        <p:spPr>
          <a:xfrm>
            <a:off x="7010336" y="944936"/>
            <a:ext cx="1352883" cy="338554"/>
          </a:xfrm>
          <a:prstGeom prst="rect">
            <a:avLst/>
          </a:prstGeom>
          <a:noFill/>
        </p:spPr>
        <p:txBody>
          <a:bodyPr wrap="square" rtlCol="0">
            <a:spAutoFit/>
          </a:bodyPr>
          <a:lstStyle/>
          <a:p>
            <a:pPr algn="ctr"/>
            <a:r>
              <a:rPr lang="en-US" sz="1600" dirty="0"/>
              <a:t>Solitude</a:t>
            </a:r>
          </a:p>
        </p:txBody>
      </p:sp>
      <p:sp>
        <p:nvSpPr>
          <p:cNvPr id="71" name="TextBox 70">
            <a:extLst>
              <a:ext uri="{FF2B5EF4-FFF2-40B4-BE49-F238E27FC236}">
                <a16:creationId xmlns:a16="http://schemas.microsoft.com/office/drawing/2014/main" id="{2967F807-CC98-4D1A-8E1E-AC99EFAF11F1}"/>
              </a:ext>
            </a:extLst>
          </p:cNvPr>
          <p:cNvSpPr txBox="1"/>
          <p:nvPr/>
        </p:nvSpPr>
        <p:spPr>
          <a:xfrm>
            <a:off x="5195772" y="6383505"/>
            <a:ext cx="1352883" cy="338554"/>
          </a:xfrm>
          <a:prstGeom prst="rect">
            <a:avLst/>
          </a:prstGeom>
          <a:noFill/>
        </p:spPr>
        <p:txBody>
          <a:bodyPr wrap="square" rtlCol="0">
            <a:spAutoFit/>
          </a:bodyPr>
          <a:lstStyle/>
          <a:p>
            <a:pPr algn="ctr"/>
            <a:r>
              <a:rPr lang="en-US" sz="1600" dirty="0"/>
              <a:t>Inflation</a:t>
            </a:r>
          </a:p>
        </p:txBody>
      </p:sp>
      <p:sp>
        <p:nvSpPr>
          <p:cNvPr id="72" name="TextBox 71">
            <a:extLst>
              <a:ext uri="{FF2B5EF4-FFF2-40B4-BE49-F238E27FC236}">
                <a16:creationId xmlns:a16="http://schemas.microsoft.com/office/drawing/2014/main" id="{9A85911F-3B7A-4AF7-86ED-8C3AE4FBAD20}"/>
              </a:ext>
            </a:extLst>
          </p:cNvPr>
          <p:cNvSpPr txBox="1"/>
          <p:nvPr/>
        </p:nvSpPr>
        <p:spPr>
          <a:xfrm>
            <a:off x="47268" y="3408514"/>
            <a:ext cx="1719753" cy="338554"/>
          </a:xfrm>
          <a:prstGeom prst="rect">
            <a:avLst/>
          </a:prstGeom>
          <a:noFill/>
        </p:spPr>
        <p:txBody>
          <a:bodyPr wrap="square" rtlCol="0">
            <a:spAutoFit/>
          </a:bodyPr>
          <a:lstStyle/>
          <a:p>
            <a:pPr algn="ctr"/>
            <a:r>
              <a:rPr lang="en-US" sz="1600" dirty="0"/>
              <a:t>Security Issues</a:t>
            </a:r>
          </a:p>
        </p:txBody>
      </p:sp>
      <p:pic>
        <p:nvPicPr>
          <p:cNvPr id="37" name="Picture 36">
            <a:extLst>
              <a:ext uri="{FF2B5EF4-FFF2-40B4-BE49-F238E27FC236}">
                <a16:creationId xmlns:a16="http://schemas.microsoft.com/office/drawing/2014/main" id="{8B6E4844-D8B7-4239-B1D7-A836124B659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26301" y="5675777"/>
            <a:ext cx="1396434" cy="784530"/>
          </a:xfrm>
          <a:prstGeom prst="rect">
            <a:avLst/>
          </a:prstGeom>
        </p:spPr>
      </p:pic>
      <p:sp>
        <p:nvSpPr>
          <p:cNvPr id="76" name="TextBox 75">
            <a:extLst>
              <a:ext uri="{FF2B5EF4-FFF2-40B4-BE49-F238E27FC236}">
                <a16:creationId xmlns:a16="http://schemas.microsoft.com/office/drawing/2014/main" id="{967AD492-65DA-4C1D-8D24-A939EE3FD3E7}"/>
              </a:ext>
            </a:extLst>
          </p:cNvPr>
          <p:cNvSpPr txBox="1"/>
          <p:nvPr/>
        </p:nvSpPr>
        <p:spPr>
          <a:xfrm>
            <a:off x="1787427" y="1315029"/>
            <a:ext cx="1352883" cy="338554"/>
          </a:xfrm>
          <a:prstGeom prst="rect">
            <a:avLst/>
          </a:prstGeom>
          <a:noFill/>
        </p:spPr>
        <p:txBody>
          <a:bodyPr wrap="square" rtlCol="0">
            <a:spAutoFit/>
          </a:bodyPr>
          <a:lstStyle/>
          <a:p>
            <a:pPr algn="ctr"/>
            <a:r>
              <a:rPr lang="en-US" sz="1600" dirty="0"/>
              <a:t>Theft</a:t>
            </a:r>
          </a:p>
        </p:txBody>
      </p:sp>
      <p:pic>
        <p:nvPicPr>
          <p:cNvPr id="39" name="Picture 38">
            <a:extLst>
              <a:ext uri="{FF2B5EF4-FFF2-40B4-BE49-F238E27FC236}">
                <a16:creationId xmlns:a16="http://schemas.microsoft.com/office/drawing/2014/main" id="{2DB20245-EB4A-4F03-8A5D-6B93CA0E8B3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63701" y="151630"/>
            <a:ext cx="1519152" cy="853474"/>
          </a:xfrm>
          <a:prstGeom prst="rect">
            <a:avLst/>
          </a:prstGeom>
        </p:spPr>
      </p:pic>
      <p:pic>
        <p:nvPicPr>
          <p:cNvPr id="41" name="Picture 40">
            <a:extLst>
              <a:ext uri="{FF2B5EF4-FFF2-40B4-BE49-F238E27FC236}">
                <a16:creationId xmlns:a16="http://schemas.microsoft.com/office/drawing/2014/main" id="{19F9ADEF-66C9-4A22-88CE-A145EA3930E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024960" y="123878"/>
            <a:ext cx="1519152" cy="853474"/>
          </a:xfrm>
          <a:prstGeom prst="rect">
            <a:avLst/>
          </a:prstGeom>
        </p:spPr>
      </p:pic>
      <p:pic>
        <p:nvPicPr>
          <p:cNvPr id="43" name="Picture 42">
            <a:extLst>
              <a:ext uri="{FF2B5EF4-FFF2-40B4-BE49-F238E27FC236}">
                <a16:creationId xmlns:a16="http://schemas.microsoft.com/office/drawing/2014/main" id="{403BF24D-75CC-4E6B-B4FC-AF782EDF95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54825" y="517646"/>
            <a:ext cx="1519152" cy="853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077"/>
                                        </p:tgtEl>
                                        <p:attrNameLst>
                                          <p:attrName>style.visibility</p:attrName>
                                        </p:attrNameLst>
                                      </p:cBhvr>
                                      <p:to>
                                        <p:strVal val="visible"/>
                                      </p:to>
                                    </p:set>
                                    <p:anim calcmode="lin" valueType="num">
                                      <p:cBhvr additive="base">
                                        <p:cTn id="7" dur="1000" fill="hold"/>
                                        <p:tgtEl>
                                          <p:spTgt spid="2077"/>
                                        </p:tgtEl>
                                        <p:attrNameLst>
                                          <p:attrName>ppt_x</p:attrName>
                                        </p:attrNameLst>
                                      </p:cBhvr>
                                      <p:tavLst>
                                        <p:tav tm="0">
                                          <p:val>
                                            <p:strVal val="#ppt_x"/>
                                          </p:val>
                                        </p:tav>
                                        <p:tav tm="100000">
                                          <p:val>
                                            <p:strVal val="#ppt_x"/>
                                          </p:val>
                                        </p:tav>
                                      </p:tavLst>
                                    </p:anim>
                                    <p:anim calcmode="lin" valueType="num">
                                      <p:cBhvr additive="base">
                                        <p:cTn id="8" dur="1000" fill="hold"/>
                                        <p:tgtEl>
                                          <p:spTgt spid="207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1000" fill="hold"/>
                                        <p:tgtEl>
                                          <p:spTgt spid="41"/>
                                        </p:tgtEl>
                                        <p:attrNameLst>
                                          <p:attrName>ppt_x</p:attrName>
                                        </p:attrNameLst>
                                      </p:cBhvr>
                                      <p:tavLst>
                                        <p:tav tm="0">
                                          <p:val>
                                            <p:strVal val="#ppt_x"/>
                                          </p:val>
                                        </p:tav>
                                        <p:tav tm="100000">
                                          <p:val>
                                            <p:strVal val="#ppt_x"/>
                                          </p:val>
                                        </p:tav>
                                      </p:tavLst>
                                    </p:anim>
                                    <p:anim calcmode="lin" valueType="num">
                                      <p:cBhvr additive="base">
                                        <p:cTn id="17" dur="1000" fill="hold"/>
                                        <p:tgtEl>
                                          <p:spTgt spid="41"/>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additive="base">
                                        <p:cTn id="20" dur="1000" fill="hold"/>
                                        <p:tgtEl>
                                          <p:spTgt spid="70"/>
                                        </p:tgtEl>
                                        <p:attrNameLst>
                                          <p:attrName>ppt_x</p:attrName>
                                        </p:attrNameLst>
                                      </p:cBhvr>
                                      <p:tavLst>
                                        <p:tav tm="0">
                                          <p:val>
                                            <p:strVal val="#ppt_x"/>
                                          </p:val>
                                        </p:tav>
                                        <p:tav tm="100000">
                                          <p:val>
                                            <p:strVal val="#ppt_x"/>
                                          </p:val>
                                        </p:tav>
                                      </p:tavLst>
                                    </p:anim>
                                    <p:anim calcmode="lin" valueType="num">
                                      <p:cBhvr additive="base">
                                        <p:cTn id="21" dur="1000" fill="hold"/>
                                        <p:tgtEl>
                                          <p:spTgt spid="70"/>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3" fill="hold" nodeType="afterEffect">
                                  <p:stCondLst>
                                    <p:cond delay="0"/>
                                  </p:stCondLst>
                                  <p:childTnLst>
                                    <p:set>
                                      <p:cBhvr>
                                        <p:cTn id="24" dur="1" fill="hold">
                                          <p:stCondLst>
                                            <p:cond delay="0"/>
                                          </p:stCondLst>
                                        </p:cTn>
                                        <p:tgtEl>
                                          <p:spTgt spid="2075"/>
                                        </p:tgtEl>
                                        <p:attrNameLst>
                                          <p:attrName>style.visibility</p:attrName>
                                        </p:attrNameLst>
                                      </p:cBhvr>
                                      <p:to>
                                        <p:strVal val="visible"/>
                                      </p:to>
                                    </p:set>
                                    <p:anim calcmode="lin" valueType="num">
                                      <p:cBhvr additive="base">
                                        <p:cTn id="25" dur="1000" fill="hold"/>
                                        <p:tgtEl>
                                          <p:spTgt spid="2075"/>
                                        </p:tgtEl>
                                        <p:attrNameLst>
                                          <p:attrName>ppt_x</p:attrName>
                                        </p:attrNameLst>
                                      </p:cBhvr>
                                      <p:tavLst>
                                        <p:tav tm="0">
                                          <p:val>
                                            <p:strVal val="1+#ppt_w/2"/>
                                          </p:val>
                                        </p:tav>
                                        <p:tav tm="100000">
                                          <p:val>
                                            <p:strVal val="#ppt_x"/>
                                          </p:val>
                                        </p:tav>
                                      </p:tavLst>
                                    </p:anim>
                                    <p:anim calcmode="lin" valueType="num">
                                      <p:cBhvr additive="base">
                                        <p:cTn id="26" dur="1000" fill="hold"/>
                                        <p:tgtEl>
                                          <p:spTgt spid="2075"/>
                                        </p:tgtEl>
                                        <p:attrNameLst>
                                          <p:attrName>ppt_y</p:attrName>
                                        </p:attrNameLst>
                                      </p:cBhvr>
                                      <p:tavLst>
                                        <p:tav tm="0">
                                          <p:val>
                                            <p:strVal val="0-#ppt_h/2"/>
                                          </p:val>
                                        </p:tav>
                                        <p:tav tm="100000">
                                          <p:val>
                                            <p:strVal val="#ppt_y"/>
                                          </p:val>
                                        </p:tav>
                                      </p:tavLst>
                                    </p:anim>
                                  </p:childTnLst>
                                </p:cTn>
                              </p:par>
                              <p:par>
                                <p:cTn id="27" presetID="2" presetClass="entr" presetSubtype="3"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1000" fill="hold"/>
                                        <p:tgtEl>
                                          <p:spTgt spid="25"/>
                                        </p:tgtEl>
                                        <p:attrNameLst>
                                          <p:attrName>ppt_x</p:attrName>
                                        </p:attrNameLst>
                                      </p:cBhvr>
                                      <p:tavLst>
                                        <p:tav tm="0">
                                          <p:val>
                                            <p:strVal val="1+#ppt_w/2"/>
                                          </p:val>
                                        </p:tav>
                                        <p:tav tm="100000">
                                          <p:val>
                                            <p:strVal val="#ppt_x"/>
                                          </p:val>
                                        </p:tav>
                                      </p:tavLst>
                                    </p:anim>
                                    <p:anim calcmode="lin" valueType="num">
                                      <p:cBhvr additive="base">
                                        <p:cTn id="30" dur="1000" fill="hold"/>
                                        <p:tgtEl>
                                          <p:spTgt spid="25"/>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3" fill="hold" nodeType="afterEffect">
                                  <p:stCondLst>
                                    <p:cond delay="0"/>
                                  </p:stCondLst>
                                  <p:childTnLst>
                                    <p:set>
                                      <p:cBhvr>
                                        <p:cTn id="33" dur="1" fill="hold">
                                          <p:stCondLst>
                                            <p:cond delay="0"/>
                                          </p:stCondLst>
                                        </p:cTn>
                                        <p:tgtEl>
                                          <p:spTgt spid="2073"/>
                                        </p:tgtEl>
                                        <p:attrNameLst>
                                          <p:attrName>style.visibility</p:attrName>
                                        </p:attrNameLst>
                                      </p:cBhvr>
                                      <p:to>
                                        <p:strVal val="visible"/>
                                      </p:to>
                                    </p:set>
                                    <p:anim calcmode="lin" valueType="num">
                                      <p:cBhvr additive="base">
                                        <p:cTn id="34" dur="1000" fill="hold"/>
                                        <p:tgtEl>
                                          <p:spTgt spid="2073"/>
                                        </p:tgtEl>
                                        <p:attrNameLst>
                                          <p:attrName>ppt_x</p:attrName>
                                        </p:attrNameLst>
                                      </p:cBhvr>
                                      <p:tavLst>
                                        <p:tav tm="0">
                                          <p:val>
                                            <p:strVal val="1+#ppt_w/2"/>
                                          </p:val>
                                        </p:tav>
                                        <p:tav tm="100000">
                                          <p:val>
                                            <p:strVal val="#ppt_x"/>
                                          </p:val>
                                        </p:tav>
                                      </p:tavLst>
                                    </p:anim>
                                    <p:anim calcmode="lin" valueType="num">
                                      <p:cBhvr additive="base">
                                        <p:cTn id="35" dur="1000" fill="hold"/>
                                        <p:tgtEl>
                                          <p:spTgt spid="2073"/>
                                        </p:tgtEl>
                                        <p:attrNameLst>
                                          <p:attrName>ppt_y</p:attrName>
                                        </p:attrNameLst>
                                      </p:cBhvr>
                                      <p:tavLst>
                                        <p:tav tm="0">
                                          <p:val>
                                            <p:strVal val="0-#ppt_h/2"/>
                                          </p:val>
                                        </p:tav>
                                        <p:tav tm="100000">
                                          <p:val>
                                            <p:strVal val="#ppt_y"/>
                                          </p:val>
                                        </p:tav>
                                      </p:tavLst>
                                    </p:anim>
                                  </p:childTnLst>
                                </p:cTn>
                              </p:par>
                              <p:par>
                                <p:cTn id="36" presetID="2" presetClass="entr" presetSubtype="3"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1000" fill="hold"/>
                                        <p:tgtEl>
                                          <p:spTgt spid="14"/>
                                        </p:tgtEl>
                                        <p:attrNameLst>
                                          <p:attrName>ppt_x</p:attrName>
                                        </p:attrNameLst>
                                      </p:cBhvr>
                                      <p:tavLst>
                                        <p:tav tm="0">
                                          <p:val>
                                            <p:strVal val="1+#ppt_w/2"/>
                                          </p:val>
                                        </p:tav>
                                        <p:tav tm="100000">
                                          <p:val>
                                            <p:strVal val="#ppt_x"/>
                                          </p:val>
                                        </p:tav>
                                      </p:tavLst>
                                    </p:anim>
                                    <p:anim calcmode="lin" valueType="num">
                                      <p:cBhvr additive="base">
                                        <p:cTn id="39" dur="1000" fill="hold"/>
                                        <p:tgtEl>
                                          <p:spTgt spid="14"/>
                                        </p:tgtEl>
                                        <p:attrNameLst>
                                          <p:attrName>ppt_y</p:attrName>
                                        </p:attrNameLst>
                                      </p:cBhvr>
                                      <p:tavLst>
                                        <p:tav tm="0">
                                          <p:val>
                                            <p:strVal val="0-#ppt_h/2"/>
                                          </p:val>
                                        </p:tav>
                                        <p:tav tm="100000">
                                          <p:val>
                                            <p:strVal val="#ppt_y"/>
                                          </p:val>
                                        </p:tav>
                                      </p:tavLst>
                                    </p:anim>
                                  </p:childTnLst>
                                </p:cTn>
                              </p:par>
                            </p:childTnLst>
                          </p:cTn>
                        </p:par>
                        <p:par>
                          <p:cTn id="40" fill="hold">
                            <p:stCondLst>
                              <p:cond delay="4000"/>
                            </p:stCondLst>
                            <p:childTnLst>
                              <p:par>
                                <p:cTn id="41" presetID="2" presetClass="entr" presetSubtype="2" fill="hold" nodeType="afterEffect">
                                  <p:stCondLst>
                                    <p:cond delay="0"/>
                                  </p:stCondLst>
                                  <p:childTnLst>
                                    <p:set>
                                      <p:cBhvr>
                                        <p:cTn id="42" dur="1" fill="hold">
                                          <p:stCondLst>
                                            <p:cond delay="0"/>
                                          </p:stCondLst>
                                        </p:cTn>
                                        <p:tgtEl>
                                          <p:spTgt spid="2071"/>
                                        </p:tgtEl>
                                        <p:attrNameLst>
                                          <p:attrName>style.visibility</p:attrName>
                                        </p:attrNameLst>
                                      </p:cBhvr>
                                      <p:to>
                                        <p:strVal val="visible"/>
                                      </p:to>
                                    </p:set>
                                    <p:anim calcmode="lin" valueType="num">
                                      <p:cBhvr additive="base">
                                        <p:cTn id="43" dur="1000" fill="hold"/>
                                        <p:tgtEl>
                                          <p:spTgt spid="2071"/>
                                        </p:tgtEl>
                                        <p:attrNameLst>
                                          <p:attrName>ppt_x</p:attrName>
                                        </p:attrNameLst>
                                      </p:cBhvr>
                                      <p:tavLst>
                                        <p:tav tm="0">
                                          <p:val>
                                            <p:strVal val="1+#ppt_w/2"/>
                                          </p:val>
                                        </p:tav>
                                        <p:tav tm="100000">
                                          <p:val>
                                            <p:strVal val="#ppt_x"/>
                                          </p:val>
                                        </p:tav>
                                      </p:tavLst>
                                    </p:anim>
                                    <p:anim calcmode="lin" valueType="num">
                                      <p:cBhvr additive="base">
                                        <p:cTn id="44" dur="1000" fill="hold"/>
                                        <p:tgtEl>
                                          <p:spTgt spid="2071"/>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1000" fill="hold"/>
                                        <p:tgtEl>
                                          <p:spTgt spid="13"/>
                                        </p:tgtEl>
                                        <p:attrNameLst>
                                          <p:attrName>ppt_x</p:attrName>
                                        </p:attrNameLst>
                                      </p:cBhvr>
                                      <p:tavLst>
                                        <p:tav tm="0">
                                          <p:val>
                                            <p:strVal val="1+#ppt_w/2"/>
                                          </p:val>
                                        </p:tav>
                                        <p:tav tm="100000">
                                          <p:val>
                                            <p:strVal val="#ppt_x"/>
                                          </p:val>
                                        </p:tav>
                                      </p:tavLst>
                                    </p:anim>
                                    <p:anim calcmode="lin" valueType="num">
                                      <p:cBhvr additive="base">
                                        <p:cTn id="48" dur="1000" fill="hold"/>
                                        <p:tgtEl>
                                          <p:spTgt spid="13"/>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 presetClass="entr" presetSubtype="2" fill="hold" nodeType="afterEffect">
                                  <p:stCondLst>
                                    <p:cond delay="0"/>
                                  </p:stCondLst>
                                  <p:childTnLst>
                                    <p:set>
                                      <p:cBhvr>
                                        <p:cTn id="51" dur="1" fill="hold">
                                          <p:stCondLst>
                                            <p:cond delay="0"/>
                                          </p:stCondLst>
                                        </p:cTn>
                                        <p:tgtEl>
                                          <p:spTgt spid="2069"/>
                                        </p:tgtEl>
                                        <p:attrNameLst>
                                          <p:attrName>style.visibility</p:attrName>
                                        </p:attrNameLst>
                                      </p:cBhvr>
                                      <p:to>
                                        <p:strVal val="visible"/>
                                      </p:to>
                                    </p:set>
                                    <p:anim calcmode="lin" valueType="num">
                                      <p:cBhvr additive="base">
                                        <p:cTn id="52" dur="1000" fill="hold"/>
                                        <p:tgtEl>
                                          <p:spTgt spid="2069"/>
                                        </p:tgtEl>
                                        <p:attrNameLst>
                                          <p:attrName>ppt_x</p:attrName>
                                        </p:attrNameLst>
                                      </p:cBhvr>
                                      <p:tavLst>
                                        <p:tav tm="0">
                                          <p:val>
                                            <p:strVal val="1+#ppt_w/2"/>
                                          </p:val>
                                        </p:tav>
                                        <p:tav tm="100000">
                                          <p:val>
                                            <p:strVal val="#ppt_x"/>
                                          </p:val>
                                        </p:tav>
                                      </p:tavLst>
                                    </p:anim>
                                    <p:anim calcmode="lin" valueType="num">
                                      <p:cBhvr additive="base">
                                        <p:cTn id="53" dur="1000" fill="hold"/>
                                        <p:tgtEl>
                                          <p:spTgt spid="2069"/>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1000" fill="hold"/>
                                        <p:tgtEl>
                                          <p:spTgt spid="24"/>
                                        </p:tgtEl>
                                        <p:attrNameLst>
                                          <p:attrName>ppt_x</p:attrName>
                                        </p:attrNameLst>
                                      </p:cBhvr>
                                      <p:tavLst>
                                        <p:tav tm="0">
                                          <p:val>
                                            <p:strVal val="1+#ppt_w/2"/>
                                          </p:val>
                                        </p:tav>
                                        <p:tav tm="100000">
                                          <p:val>
                                            <p:strVal val="#ppt_x"/>
                                          </p:val>
                                        </p:tav>
                                      </p:tavLst>
                                    </p:anim>
                                    <p:anim calcmode="lin" valueType="num">
                                      <p:cBhvr additive="base">
                                        <p:cTn id="57" dur="1000" fill="hold"/>
                                        <p:tgtEl>
                                          <p:spTgt spid="24"/>
                                        </p:tgtEl>
                                        <p:attrNameLst>
                                          <p:attrName>ppt_y</p:attrName>
                                        </p:attrNameLst>
                                      </p:cBhvr>
                                      <p:tavLst>
                                        <p:tav tm="0">
                                          <p:val>
                                            <p:strVal val="#ppt_y"/>
                                          </p:val>
                                        </p:tav>
                                        <p:tav tm="100000">
                                          <p:val>
                                            <p:strVal val="#ppt_y"/>
                                          </p:val>
                                        </p:tav>
                                      </p:tavLst>
                                    </p:anim>
                                  </p:childTnLst>
                                </p:cTn>
                              </p:par>
                            </p:childTnLst>
                          </p:cTn>
                        </p:par>
                        <p:par>
                          <p:cTn id="58" fill="hold">
                            <p:stCondLst>
                              <p:cond delay="6000"/>
                            </p:stCondLst>
                            <p:childTnLst>
                              <p:par>
                                <p:cTn id="59" presetID="2" presetClass="entr" presetSubtype="6" fill="hold" nodeType="afterEffect">
                                  <p:stCondLst>
                                    <p:cond delay="0"/>
                                  </p:stCondLst>
                                  <p:childTnLst>
                                    <p:set>
                                      <p:cBhvr>
                                        <p:cTn id="60" dur="1" fill="hold">
                                          <p:stCondLst>
                                            <p:cond delay="0"/>
                                          </p:stCondLst>
                                        </p:cTn>
                                        <p:tgtEl>
                                          <p:spTgt spid="2067"/>
                                        </p:tgtEl>
                                        <p:attrNameLst>
                                          <p:attrName>style.visibility</p:attrName>
                                        </p:attrNameLst>
                                      </p:cBhvr>
                                      <p:to>
                                        <p:strVal val="visible"/>
                                      </p:to>
                                    </p:set>
                                    <p:anim calcmode="lin" valueType="num">
                                      <p:cBhvr additive="base">
                                        <p:cTn id="61" dur="1000" fill="hold"/>
                                        <p:tgtEl>
                                          <p:spTgt spid="2067"/>
                                        </p:tgtEl>
                                        <p:attrNameLst>
                                          <p:attrName>ppt_x</p:attrName>
                                        </p:attrNameLst>
                                      </p:cBhvr>
                                      <p:tavLst>
                                        <p:tav tm="0">
                                          <p:val>
                                            <p:strVal val="1+#ppt_w/2"/>
                                          </p:val>
                                        </p:tav>
                                        <p:tav tm="100000">
                                          <p:val>
                                            <p:strVal val="#ppt_x"/>
                                          </p:val>
                                        </p:tav>
                                      </p:tavLst>
                                    </p:anim>
                                    <p:anim calcmode="lin" valueType="num">
                                      <p:cBhvr additive="base">
                                        <p:cTn id="62" dur="1000" fill="hold"/>
                                        <p:tgtEl>
                                          <p:spTgt spid="2067"/>
                                        </p:tgtEl>
                                        <p:attrNameLst>
                                          <p:attrName>ppt_y</p:attrName>
                                        </p:attrNameLst>
                                      </p:cBhvr>
                                      <p:tavLst>
                                        <p:tav tm="0">
                                          <p:val>
                                            <p:strVal val="1+#ppt_h/2"/>
                                          </p:val>
                                        </p:tav>
                                        <p:tav tm="100000">
                                          <p:val>
                                            <p:strVal val="#ppt_y"/>
                                          </p:val>
                                        </p:tav>
                                      </p:tavLst>
                                    </p:anim>
                                  </p:childTnLst>
                                </p:cTn>
                              </p:par>
                              <p:par>
                                <p:cTn id="63" presetID="2" presetClass="entr" presetSubtype="6"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1000" fill="hold"/>
                                        <p:tgtEl>
                                          <p:spTgt spid="17"/>
                                        </p:tgtEl>
                                        <p:attrNameLst>
                                          <p:attrName>ppt_x</p:attrName>
                                        </p:attrNameLst>
                                      </p:cBhvr>
                                      <p:tavLst>
                                        <p:tav tm="0">
                                          <p:val>
                                            <p:strVal val="1+#ppt_w/2"/>
                                          </p:val>
                                        </p:tav>
                                        <p:tav tm="100000">
                                          <p:val>
                                            <p:strVal val="#ppt_x"/>
                                          </p:val>
                                        </p:tav>
                                      </p:tavLst>
                                    </p:anim>
                                    <p:anim calcmode="lin" valueType="num">
                                      <p:cBhvr additive="base">
                                        <p:cTn id="66" dur="1000" fill="hold"/>
                                        <p:tgtEl>
                                          <p:spTgt spid="17"/>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2" presetClass="entr" presetSubtype="6" fill="hold" nodeType="afterEffect">
                                  <p:stCondLst>
                                    <p:cond delay="0"/>
                                  </p:stCondLst>
                                  <p:childTnLst>
                                    <p:set>
                                      <p:cBhvr>
                                        <p:cTn id="69" dur="1" fill="hold">
                                          <p:stCondLst>
                                            <p:cond delay="0"/>
                                          </p:stCondLst>
                                        </p:cTn>
                                        <p:tgtEl>
                                          <p:spTgt spid="2065"/>
                                        </p:tgtEl>
                                        <p:attrNameLst>
                                          <p:attrName>style.visibility</p:attrName>
                                        </p:attrNameLst>
                                      </p:cBhvr>
                                      <p:to>
                                        <p:strVal val="visible"/>
                                      </p:to>
                                    </p:set>
                                    <p:anim calcmode="lin" valueType="num">
                                      <p:cBhvr additive="base">
                                        <p:cTn id="70" dur="1000" fill="hold"/>
                                        <p:tgtEl>
                                          <p:spTgt spid="2065"/>
                                        </p:tgtEl>
                                        <p:attrNameLst>
                                          <p:attrName>ppt_x</p:attrName>
                                        </p:attrNameLst>
                                      </p:cBhvr>
                                      <p:tavLst>
                                        <p:tav tm="0">
                                          <p:val>
                                            <p:strVal val="1+#ppt_w/2"/>
                                          </p:val>
                                        </p:tav>
                                        <p:tav tm="100000">
                                          <p:val>
                                            <p:strVal val="#ppt_x"/>
                                          </p:val>
                                        </p:tav>
                                      </p:tavLst>
                                    </p:anim>
                                    <p:anim calcmode="lin" valueType="num">
                                      <p:cBhvr additive="base">
                                        <p:cTn id="71" dur="1000" fill="hold"/>
                                        <p:tgtEl>
                                          <p:spTgt spid="2065"/>
                                        </p:tgtEl>
                                        <p:attrNameLst>
                                          <p:attrName>ppt_y</p:attrName>
                                        </p:attrNameLst>
                                      </p:cBhvr>
                                      <p:tavLst>
                                        <p:tav tm="0">
                                          <p:val>
                                            <p:strVal val="1+#ppt_h/2"/>
                                          </p:val>
                                        </p:tav>
                                        <p:tav tm="100000">
                                          <p:val>
                                            <p:strVal val="#ppt_y"/>
                                          </p:val>
                                        </p:tav>
                                      </p:tavLst>
                                    </p:anim>
                                  </p:childTnLst>
                                </p:cTn>
                              </p:par>
                              <p:par>
                                <p:cTn id="72" presetID="2" presetClass="entr" presetSubtype="6" fill="hold" grpId="0" nodeType="withEffect">
                                  <p:stCondLst>
                                    <p:cond delay="0"/>
                                  </p:stCondLst>
                                  <p:childTnLst>
                                    <p:set>
                                      <p:cBhvr>
                                        <p:cTn id="73" dur="1" fill="hold">
                                          <p:stCondLst>
                                            <p:cond delay="0"/>
                                          </p:stCondLst>
                                        </p:cTn>
                                        <p:tgtEl>
                                          <p:spTgt spid="69"/>
                                        </p:tgtEl>
                                        <p:attrNameLst>
                                          <p:attrName>style.visibility</p:attrName>
                                        </p:attrNameLst>
                                      </p:cBhvr>
                                      <p:to>
                                        <p:strVal val="visible"/>
                                      </p:to>
                                    </p:set>
                                    <p:anim calcmode="lin" valueType="num">
                                      <p:cBhvr additive="base">
                                        <p:cTn id="74" dur="1000" fill="hold"/>
                                        <p:tgtEl>
                                          <p:spTgt spid="69"/>
                                        </p:tgtEl>
                                        <p:attrNameLst>
                                          <p:attrName>ppt_x</p:attrName>
                                        </p:attrNameLst>
                                      </p:cBhvr>
                                      <p:tavLst>
                                        <p:tav tm="0">
                                          <p:val>
                                            <p:strVal val="1+#ppt_w/2"/>
                                          </p:val>
                                        </p:tav>
                                        <p:tav tm="100000">
                                          <p:val>
                                            <p:strVal val="#ppt_x"/>
                                          </p:val>
                                        </p:tav>
                                      </p:tavLst>
                                    </p:anim>
                                    <p:anim calcmode="lin" valueType="num">
                                      <p:cBhvr additive="base">
                                        <p:cTn id="75" dur="1000" fill="hold"/>
                                        <p:tgtEl>
                                          <p:spTgt spid="69"/>
                                        </p:tgtEl>
                                        <p:attrNameLst>
                                          <p:attrName>ppt_y</p:attrName>
                                        </p:attrNameLst>
                                      </p:cBhvr>
                                      <p:tavLst>
                                        <p:tav tm="0">
                                          <p:val>
                                            <p:strVal val="1+#ppt_h/2"/>
                                          </p:val>
                                        </p:tav>
                                        <p:tav tm="100000">
                                          <p:val>
                                            <p:strVal val="#ppt_y"/>
                                          </p:val>
                                        </p:tav>
                                      </p:tavLst>
                                    </p:anim>
                                  </p:childTnLst>
                                </p:cTn>
                              </p:par>
                            </p:childTnLst>
                          </p:cTn>
                        </p:par>
                        <p:par>
                          <p:cTn id="76" fill="hold">
                            <p:stCondLst>
                              <p:cond delay="8000"/>
                            </p:stCondLst>
                            <p:childTnLst>
                              <p:par>
                                <p:cTn id="77" presetID="2" presetClass="entr" presetSubtype="4" fill="hold" nodeType="afterEffect">
                                  <p:stCondLst>
                                    <p:cond delay="0"/>
                                  </p:stCondLst>
                                  <p:childTnLst>
                                    <p:set>
                                      <p:cBhvr>
                                        <p:cTn id="78" dur="1" fill="hold">
                                          <p:stCondLst>
                                            <p:cond delay="0"/>
                                          </p:stCondLst>
                                        </p:cTn>
                                        <p:tgtEl>
                                          <p:spTgt spid="2050"/>
                                        </p:tgtEl>
                                        <p:attrNameLst>
                                          <p:attrName>style.visibility</p:attrName>
                                        </p:attrNameLst>
                                      </p:cBhvr>
                                      <p:to>
                                        <p:strVal val="visible"/>
                                      </p:to>
                                    </p:set>
                                    <p:anim calcmode="lin" valueType="num">
                                      <p:cBhvr additive="base">
                                        <p:cTn id="79" dur="1000" fill="hold"/>
                                        <p:tgtEl>
                                          <p:spTgt spid="2050"/>
                                        </p:tgtEl>
                                        <p:attrNameLst>
                                          <p:attrName>ppt_x</p:attrName>
                                        </p:attrNameLst>
                                      </p:cBhvr>
                                      <p:tavLst>
                                        <p:tav tm="0">
                                          <p:val>
                                            <p:strVal val="#ppt_x"/>
                                          </p:val>
                                        </p:tav>
                                        <p:tav tm="100000">
                                          <p:val>
                                            <p:strVal val="#ppt_x"/>
                                          </p:val>
                                        </p:tav>
                                      </p:tavLst>
                                    </p:anim>
                                    <p:anim calcmode="lin" valueType="num">
                                      <p:cBhvr additive="base">
                                        <p:cTn id="80" dur="1000" fill="hold"/>
                                        <p:tgtEl>
                                          <p:spTgt spid="205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1000" fill="hold"/>
                                        <p:tgtEl>
                                          <p:spTgt spid="28"/>
                                        </p:tgtEl>
                                        <p:attrNameLst>
                                          <p:attrName>ppt_x</p:attrName>
                                        </p:attrNameLst>
                                      </p:cBhvr>
                                      <p:tavLst>
                                        <p:tav tm="0">
                                          <p:val>
                                            <p:strVal val="#ppt_x"/>
                                          </p:val>
                                        </p:tav>
                                        <p:tav tm="100000">
                                          <p:val>
                                            <p:strVal val="#ppt_x"/>
                                          </p:val>
                                        </p:tav>
                                      </p:tavLst>
                                    </p:anim>
                                    <p:anim calcmode="lin" valueType="num">
                                      <p:cBhvr additive="base">
                                        <p:cTn id="84" dur="1000" fill="hold"/>
                                        <p:tgtEl>
                                          <p:spTgt spid="28"/>
                                        </p:tgtEl>
                                        <p:attrNameLst>
                                          <p:attrName>ppt_y</p:attrName>
                                        </p:attrNameLst>
                                      </p:cBhvr>
                                      <p:tavLst>
                                        <p:tav tm="0">
                                          <p:val>
                                            <p:strVal val="1+#ppt_h/2"/>
                                          </p:val>
                                        </p:tav>
                                        <p:tav tm="100000">
                                          <p:val>
                                            <p:strVal val="#ppt_y"/>
                                          </p:val>
                                        </p:tav>
                                      </p:tavLst>
                                    </p:anim>
                                  </p:childTnLst>
                                </p:cTn>
                              </p:par>
                            </p:childTnLst>
                          </p:cTn>
                        </p:par>
                        <p:par>
                          <p:cTn id="85" fill="hold">
                            <p:stCondLst>
                              <p:cond delay="9000"/>
                            </p:stCondLst>
                            <p:childTnLst>
                              <p:par>
                                <p:cTn id="86" presetID="2" presetClass="entr" presetSubtype="4" fill="hold" nodeType="afterEffect">
                                  <p:stCondLst>
                                    <p:cond delay="0"/>
                                  </p:stCondLst>
                                  <p:childTnLst>
                                    <p:set>
                                      <p:cBhvr>
                                        <p:cTn id="87" dur="1" fill="hold">
                                          <p:stCondLst>
                                            <p:cond delay="0"/>
                                          </p:stCondLst>
                                        </p:cTn>
                                        <p:tgtEl>
                                          <p:spTgt spid="37"/>
                                        </p:tgtEl>
                                        <p:attrNameLst>
                                          <p:attrName>style.visibility</p:attrName>
                                        </p:attrNameLst>
                                      </p:cBhvr>
                                      <p:to>
                                        <p:strVal val="visible"/>
                                      </p:to>
                                    </p:set>
                                    <p:anim calcmode="lin" valueType="num">
                                      <p:cBhvr additive="base">
                                        <p:cTn id="88" dur="1000" fill="hold"/>
                                        <p:tgtEl>
                                          <p:spTgt spid="37"/>
                                        </p:tgtEl>
                                        <p:attrNameLst>
                                          <p:attrName>ppt_x</p:attrName>
                                        </p:attrNameLst>
                                      </p:cBhvr>
                                      <p:tavLst>
                                        <p:tav tm="0">
                                          <p:val>
                                            <p:strVal val="#ppt_x"/>
                                          </p:val>
                                        </p:tav>
                                        <p:tav tm="100000">
                                          <p:val>
                                            <p:strVal val="#ppt_x"/>
                                          </p:val>
                                        </p:tav>
                                      </p:tavLst>
                                    </p:anim>
                                    <p:anim calcmode="lin" valueType="num">
                                      <p:cBhvr additive="base">
                                        <p:cTn id="89" dur="1000" fill="hold"/>
                                        <p:tgtEl>
                                          <p:spTgt spid="37"/>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 calcmode="lin" valueType="num">
                                      <p:cBhvr additive="base">
                                        <p:cTn id="92" dur="1000" fill="hold"/>
                                        <p:tgtEl>
                                          <p:spTgt spid="71"/>
                                        </p:tgtEl>
                                        <p:attrNameLst>
                                          <p:attrName>ppt_x</p:attrName>
                                        </p:attrNameLst>
                                      </p:cBhvr>
                                      <p:tavLst>
                                        <p:tav tm="0">
                                          <p:val>
                                            <p:strVal val="#ppt_x"/>
                                          </p:val>
                                        </p:tav>
                                        <p:tav tm="100000">
                                          <p:val>
                                            <p:strVal val="#ppt_x"/>
                                          </p:val>
                                        </p:tav>
                                      </p:tavLst>
                                    </p:anim>
                                    <p:anim calcmode="lin" valueType="num">
                                      <p:cBhvr additive="base">
                                        <p:cTn id="93" dur="1000" fill="hold"/>
                                        <p:tgtEl>
                                          <p:spTgt spid="71"/>
                                        </p:tgtEl>
                                        <p:attrNameLst>
                                          <p:attrName>ppt_y</p:attrName>
                                        </p:attrNameLst>
                                      </p:cBhvr>
                                      <p:tavLst>
                                        <p:tav tm="0">
                                          <p:val>
                                            <p:strVal val="1+#ppt_h/2"/>
                                          </p:val>
                                        </p:tav>
                                        <p:tav tm="100000">
                                          <p:val>
                                            <p:strVal val="#ppt_y"/>
                                          </p:val>
                                        </p:tav>
                                      </p:tavLst>
                                    </p:anim>
                                  </p:childTnLst>
                                </p:cTn>
                              </p:par>
                            </p:childTnLst>
                          </p:cTn>
                        </p:par>
                        <p:par>
                          <p:cTn id="94" fill="hold">
                            <p:stCondLst>
                              <p:cond delay="10000"/>
                            </p:stCondLst>
                            <p:childTnLst>
                              <p:par>
                                <p:cTn id="95" presetID="2" presetClass="entr" presetSubtype="4" fill="hold" nodeType="afterEffect">
                                  <p:stCondLst>
                                    <p:cond delay="0"/>
                                  </p:stCondLst>
                                  <p:childTnLst>
                                    <p:set>
                                      <p:cBhvr>
                                        <p:cTn id="96" dur="1" fill="hold">
                                          <p:stCondLst>
                                            <p:cond delay="0"/>
                                          </p:stCondLst>
                                        </p:cTn>
                                        <p:tgtEl>
                                          <p:spTgt spid="2048"/>
                                        </p:tgtEl>
                                        <p:attrNameLst>
                                          <p:attrName>style.visibility</p:attrName>
                                        </p:attrNameLst>
                                      </p:cBhvr>
                                      <p:to>
                                        <p:strVal val="visible"/>
                                      </p:to>
                                    </p:set>
                                    <p:anim calcmode="lin" valueType="num">
                                      <p:cBhvr additive="base">
                                        <p:cTn id="97" dur="1000" fill="hold"/>
                                        <p:tgtEl>
                                          <p:spTgt spid="2048"/>
                                        </p:tgtEl>
                                        <p:attrNameLst>
                                          <p:attrName>ppt_x</p:attrName>
                                        </p:attrNameLst>
                                      </p:cBhvr>
                                      <p:tavLst>
                                        <p:tav tm="0">
                                          <p:val>
                                            <p:strVal val="#ppt_x"/>
                                          </p:val>
                                        </p:tav>
                                        <p:tav tm="100000">
                                          <p:val>
                                            <p:strVal val="#ppt_x"/>
                                          </p:val>
                                        </p:tav>
                                      </p:tavLst>
                                    </p:anim>
                                    <p:anim calcmode="lin" valueType="num">
                                      <p:cBhvr additive="base">
                                        <p:cTn id="98" dur="1000" fill="hold"/>
                                        <p:tgtEl>
                                          <p:spTgt spid="204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1000" fill="hold"/>
                                        <p:tgtEl>
                                          <p:spTgt spid="19"/>
                                        </p:tgtEl>
                                        <p:attrNameLst>
                                          <p:attrName>ppt_x</p:attrName>
                                        </p:attrNameLst>
                                      </p:cBhvr>
                                      <p:tavLst>
                                        <p:tav tm="0">
                                          <p:val>
                                            <p:strVal val="#ppt_x"/>
                                          </p:val>
                                        </p:tav>
                                        <p:tav tm="100000">
                                          <p:val>
                                            <p:strVal val="#ppt_x"/>
                                          </p:val>
                                        </p:tav>
                                      </p:tavLst>
                                    </p:anim>
                                    <p:anim calcmode="lin" valueType="num">
                                      <p:cBhvr additive="base">
                                        <p:cTn id="102" dur="1000" fill="hold"/>
                                        <p:tgtEl>
                                          <p:spTgt spid="19"/>
                                        </p:tgtEl>
                                        <p:attrNameLst>
                                          <p:attrName>ppt_y</p:attrName>
                                        </p:attrNameLst>
                                      </p:cBhvr>
                                      <p:tavLst>
                                        <p:tav tm="0">
                                          <p:val>
                                            <p:strVal val="1+#ppt_h/2"/>
                                          </p:val>
                                        </p:tav>
                                        <p:tav tm="100000">
                                          <p:val>
                                            <p:strVal val="#ppt_y"/>
                                          </p:val>
                                        </p:tav>
                                      </p:tavLst>
                                    </p:anim>
                                  </p:childTnLst>
                                </p:cTn>
                              </p:par>
                            </p:childTnLst>
                          </p:cTn>
                        </p:par>
                        <p:par>
                          <p:cTn id="103" fill="hold">
                            <p:stCondLst>
                              <p:cond delay="11000"/>
                            </p:stCondLst>
                            <p:childTnLst>
                              <p:par>
                                <p:cTn id="104" presetID="2" presetClass="entr" presetSubtype="12" fill="hold" nodeType="afterEffect">
                                  <p:stCondLst>
                                    <p:cond delay="0"/>
                                  </p:stCondLst>
                                  <p:childTnLst>
                                    <p:set>
                                      <p:cBhvr>
                                        <p:cTn id="105" dur="1" fill="hold">
                                          <p:stCondLst>
                                            <p:cond delay="0"/>
                                          </p:stCondLst>
                                        </p:cTn>
                                        <p:tgtEl>
                                          <p:spTgt spid="2060"/>
                                        </p:tgtEl>
                                        <p:attrNameLst>
                                          <p:attrName>style.visibility</p:attrName>
                                        </p:attrNameLst>
                                      </p:cBhvr>
                                      <p:to>
                                        <p:strVal val="visible"/>
                                      </p:to>
                                    </p:set>
                                    <p:anim calcmode="lin" valueType="num">
                                      <p:cBhvr additive="base">
                                        <p:cTn id="106" dur="1000" fill="hold"/>
                                        <p:tgtEl>
                                          <p:spTgt spid="2060"/>
                                        </p:tgtEl>
                                        <p:attrNameLst>
                                          <p:attrName>ppt_x</p:attrName>
                                        </p:attrNameLst>
                                      </p:cBhvr>
                                      <p:tavLst>
                                        <p:tav tm="0">
                                          <p:val>
                                            <p:strVal val="0-#ppt_w/2"/>
                                          </p:val>
                                        </p:tav>
                                        <p:tav tm="100000">
                                          <p:val>
                                            <p:strVal val="#ppt_x"/>
                                          </p:val>
                                        </p:tav>
                                      </p:tavLst>
                                    </p:anim>
                                    <p:anim calcmode="lin" valueType="num">
                                      <p:cBhvr additive="base">
                                        <p:cTn id="107" dur="1000" fill="hold"/>
                                        <p:tgtEl>
                                          <p:spTgt spid="2060"/>
                                        </p:tgtEl>
                                        <p:attrNameLst>
                                          <p:attrName>ppt_y</p:attrName>
                                        </p:attrNameLst>
                                      </p:cBhvr>
                                      <p:tavLst>
                                        <p:tav tm="0">
                                          <p:val>
                                            <p:strVal val="1+#ppt_h/2"/>
                                          </p:val>
                                        </p:tav>
                                        <p:tav tm="100000">
                                          <p:val>
                                            <p:strVal val="#ppt_y"/>
                                          </p:val>
                                        </p:tav>
                                      </p:tavLst>
                                    </p:anim>
                                  </p:childTnLst>
                                </p:cTn>
                              </p:par>
                              <p:par>
                                <p:cTn id="108" presetID="2" presetClass="entr" presetSubtype="12" fill="hold" grpId="0" nodeType="withEffect">
                                  <p:stCondLst>
                                    <p:cond delay="0"/>
                                  </p:stCondLst>
                                  <p:childTnLst>
                                    <p:set>
                                      <p:cBhvr>
                                        <p:cTn id="109" dur="1" fill="hold">
                                          <p:stCondLst>
                                            <p:cond delay="0"/>
                                          </p:stCondLst>
                                        </p:cTn>
                                        <p:tgtEl>
                                          <p:spTgt spid="12"/>
                                        </p:tgtEl>
                                        <p:attrNameLst>
                                          <p:attrName>style.visibility</p:attrName>
                                        </p:attrNameLst>
                                      </p:cBhvr>
                                      <p:to>
                                        <p:strVal val="visible"/>
                                      </p:to>
                                    </p:set>
                                    <p:anim calcmode="lin" valueType="num">
                                      <p:cBhvr additive="base">
                                        <p:cTn id="110" dur="1000" fill="hold"/>
                                        <p:tgtEl>
                                          <p:spTgt spid="12"/>
                                        </p:tgtEl>
                                        <p:attrNameLst>
                                          <p:attrName>ppt_x</p:attrName>
                                        </p:attrNameLst>
                                      </p:cBhvr>
                                      <p:tavLst>
                                        <p:tav tm="0">
                                          <p:val>
                                            <p:strVal val="0-#ppt_w/2"/>
                                          </p:val>
                                        </p:tav>
                                        <p:tav tm="100000">
                                          <p:val>
                                            <p:strVal val="#ppt_x"/>
                                          </p:val>
                                        </p:tav>
                                      </p:tavLst>
                                    </p:anim>
                                    <p:anim calcmode="lin" valueType="num">
                                      <p:cBhvr additive="base">
                                        <p:cTn id="111" dur="1000" fill="hold"/>
                                        <p:tgtEl>
                                          <p:spTgt spid="12"/>
                                        </p:tgtEl>
                                        <p:attrNameLst>
                                          <p:attrName>ppt_y</p:attrName>
                                        </p:attrNameLst>
                                      </p:cBhvr>
                                      <p:tavLst>
                                        <p:tav tm="0">
                                          <p:val>
                                            <p:strVal val="1+#ppt_h/2"/>
                                          </p:val>
                                        </p:tav>
                                        <p:tav tm="100000">
                                          <p:val>
                                            <p:strVal val="#ppt_y"/>
                                          </p:val>
                                        </p:tav>
                                      </p:tavLst>
                                    </p:anim>
                                  </p:childTnLst>
                                </p:cTn>
                              </p:par>
                            </p:childTnLst>
                          </p:cTn>
                        </p:par>
                        <p:par>
                          <p:cTn id="112" fill="hold">
                            <p:stCondLst>
                              <p:cond delay="12000"/>
                            </p:stCondLst>
                            <p:childTnLst>
                              <p:par>
                                <p:cTn id="113" presetID="2" presetClass="entr" presetSubtype="12" fill="hold" nodeType="afterEffect">
                                  <p:stCondLst>
                                    <p:cond delay="0"/>
                                  </p:stCondLst>
                                  <p:childTnLst>
                                    <p:set>
                                      <p:cBhvr>
                                        <p:cTn id="114" dur="1" fill="hold">
                                          <p:stCondLst>
                                            <p:cond delay="0"/>
                                          </p:stCondLst>
                                        </p:cTn>
                                        <p:tgtEl>
                                          <p:spTgt spid="2063"/>
                                        </p:tgtEl>
                                        <p:attrNameLst>
                                          <p:attrName>style.visibility</p:attrName>
                                        </p:attrNameLst>
                                      </p:cBhvr>
                                      <p:to>
                                        <p:strVal val="visible"/>
                                      </p:to>
                                    </p:set>
                                    <p:anim calcmode="lin" valueType="num">
                                      <p:cBhvr additive="base">
                                        <p:cTn id="115" dur="1000" fill="hold"/>
                                        <p:tgtEl>
                                          <p:spTgt spid="2063"/>
                                        </p:tgtEl>
                                        <p:attrNameLst>
                                          <p:attrName>ppt_x</p:attrName>
                                        </p:attrNameLst>
                                      </p:cBhvr>
                                      <p:tavLst>
                                        <p:tav tm="0">
                                          <p:val>
                                            <p:strVal val="0-#ppt_w/2"/>
                                          </p:val>
                                        </p:tav>
                                        <p:tav tm="100000">
                                          <p:val>
                                            <p:strVal val="#ppt_x"/>
                                          </p:val>
                                        </p:tav>
                                      </p:tavLst>
                                    </p:anim>
                                    <p:anim calcmode="lin" valueType="num">
                                      <p:cBhvr additive="base">
                                        <p:cTn id="116" dur="1000" fill="hold"/>
                                        <p:tgtEl>
                                          <p:spTgt spid="2063"/>
                                        </p:tgtEl>
                                        <p:attrNameLst>
                                          <p:attrName>ppt_y</p:attrName>
                                        </p:attrNameLst>
                                      </p:cBhvr>
                                      <p:tavLst>
                                        <p:tav tm="0">
                                          <p:val>
                                            <p:strVal val="1+#ppt_h/2"/>
                                          </p:val>
                                        </p:tav>
                                        <p:tav tm="100000">
                                          <p:val>
                                            <p:strVal val="#ppt_y"/>
                                          </p:val>
                                        </p:tav>
                                      </p:tavLst>
                                    </p:anim>
                                  </p:childTnLst>
                                </p:cTn>
                              </p:par>
                              <p:par>
                                <p:cTn id="117" presetID="2" presetClass="entr" presetSubtype="12" fill="hold" grpId="0" nodeType="withEffect">
                                  <p:stCondLst>
                                    <p:cond delay="0"/>
                                  </p:stCondLst>
                                  <p:childTnLst>
                                    <p:set>
                                      <p:cBhvr>
                                        <p:cTn id="118" dur="1" fill="hold">
                                          <p:stCondLst>
                                            <p:cond delay="0"/>
                                          </p:stCondLst>
                                        </p:cTn>
                                        <p:tgtEl>
                                          <p:spTgt spid="27"/>
                                        </p:tgtEl>
                                        <p:attrNameLst>
                                          <p:attrName>style.visibility</p:attrName>
                                        </p:attrNameLst>
                                      </p:cBhvr>
                                      <p:to>
                                        <p:strVal val="visible"/>
                                      </p:to>
                                    </p:set>
                                    <p:anim calcmode="lin" valueType="num">
                                      <p:cBhvr additive="base">
                                        <p:cTn id="119" dur="1000" fill="hold"/>
                                        <p:tgtEl>
                                          <p:spTgt spid="27"/>
                                        </p:tgtEl>
                                        <p:attrNameLst>
                                          <p:attrName>ppt_x</p:attrName>
                                        </p:attrNameLst>
                                      </p:cBhvr>
                                      <p:tavLst>
                                        <p:tav tm="0">
                                          <p:val>
                                            <p:strVal val="0-#ppt_w/2"/>
                                          </p:val>
                                        </p:tav>
                                        <p:tav tm="100000">
                                          <p:val>
                                            <p:strVal val="#ppt_x"/>
                                          </p:val>
                                        </p:tav>
                                      </p:tavLst>
                                    </p:anim>
                                    <p:anim calcmode="lin" valueType="num">
                                      <p:cBhvr additive="base">
                                        <p:cTn id="120" dur="1000" fill="hold"/>
                                        <p:tgtEl>
                                          <p:spTgt spid="27"/>
                                        </p:tgtEl>
                                        <p:attrNameLst>
                                          <p:attrName>ppt_y</p:attrName>
                                        </p:attrNameLst>
                                      </p:cBhvr>
                                      <p:tavLst>
                                        <p:tav tm="0">
                                          <p:val>
                                            <p:strVal val="1+#ppt_h/2"/>
                                          </p:val>
                                        </p:tav>
                                        <p:tav tm="100000">
                                          <p:val>
                                            <p:strVal val="#ppt_y"/>
                                          </p:val>
                                        </p:tav>
                                      </p:tavLst>
                                    </p:anim>
                                  </p:childTnLst>
                                </p:cTn>
                              </p:par>
                            </p:childTnLst>
                          </p:cTn>
                        </p:par>
                        <p:par>
                          <p:cTn id="121" fill="hold">
                            <p:stCondLst>
                              <p:cond delay="13000"/>
                            </p:stCondLst>
                            <p:childTnLst>
                              <p:par>
                                <p:cTn id="122" presetID="2" presetClass="entr" presetSubtype="8" fill="hold" nodeType="afterEffect">
                                  <p:stCondLst>
                                    <p:cond delay="0"/>
                                  </p:stCondLst>
                                  <p:childTnLst>
                                    <p:set>
                                      <p:cBhvr>
                                        <p:cTn id="123" dur="1" fill="hold">
                                          <p:stCondLst>
                                            <p:cond delay="0"/>
                                          </p:stCondLst>
                                        </p:cTn>
                                        <p:tgtEl>
                                          <p:spTgt spid="29"/>
                                        </p:tgtEl>
                                        <p:attrNameLst>
                                          <p:attrName>style.visibility</p:attrName>
                                        </p:attrNameLst>
                                      </p:cBhvr>
                                      <p:to>
                                        <p:strVal val="visible"/>
                                      </p:to>
                                    </p:set>
                                    <p:anim calcmode="lin" valueType="num">
                                      <p:cBhvr additive="base">
                                        <p:cTn id="124" dur="1000" fill="hold"/>
                                        <p:tgtEl>
                                          <p:spTgt spid="29"/>
                                        </p:tgtEl>
                                        <p:attrNameLst>
                                          <p:attrName>ppt_x</p:attrName>
                                        </p:attrNameLst>
                                      </p:cBhvr>
                                      <p:tavLst>
                                        <p:tav tm="0">
                                          <p:val>
                                            <p:strVal val="0-#ppt_w/2"/>
                                          </p:val>
                                        </p:tav>
                                        <p:tav tm="100000">
                                          <p:val>
                                            <p:strVal val="#ppt_x"/>
                                          </p:val>
                                        </p:tav>
                                      </p:tavLst>
                                    </p:anim>
                                    <p:anim calcmode="lin" valueType="num">
                                      <p:cBhvr additive="base">
                                        <p:cTn id="125" dur="1000" fill="hold"/>
                                        <p:tgtEl>
                                          <p:spTgt spid="29"/>
                                        </p:tgtEl>
                                        <p:attrNameLst>
                                          <p:attrName>ppt_y</p:attrName>
                                        </p:attrNameLst>
                                      </p:cBhvr>
                                      <p:tavLst>
                                        <p:tav tm="0">
                                          <p:val>
                                            <p:strVal val="#ppt_y"/>
                                          </p:val>
                                        </p:tav>
                                        <p:tav tm="100000">
                                          <p:val>
                                            <p:strVal val="#ppt_y"/>
                                          </p:val>
                                        </p:tav>
                                      </p:tavLst>
                                    </p:anim>
                                  </p:childTnLst>
                                </p:cTn>
                              </p:par>
                              <p:par>
                                <p:cTn id="126" presetID="2" presetClass="entr" presetSubtype="8" fill="hold" grpId="0" nodeType="withEffect">
                                  <p:stCondLst>
                                    <p:cond delay="0"/>
                                  </p:stCondLst>
                                  <p:childTnLst>
                                    <p:set>
                                      <p:cBhvr>
                                        <p:cTn id="127" dur="1" fill="hold">
                                          <p:stCondLst>
                                            <p:cond delay="0"/>
                                          </p:stCondLst>
                                        </p:cTn>
                                        <p:tgtEl>
                                          <p:spTgt spid="11"/>
                                        </p:tgtEl>
                                        <p:attrNameLst>
                                          <p:attrName>style.visibility</p:attrName>
                                        </p:attrNameLst>
                                      </p:cBhvr>
                                      <p:to>
                                        <p:strVal val="visible"/>
                                      </p:to>
                                    </p:set>
                                    <p:anim calcmode="lin" valueType="num">
                                      <p:cBhvr additive="base">
                                        <p:cTn id="128" dur="1000" fill="hold"/>
                                        <p:tgtEl>
                                          <p:spTgt spid="11"/>
                                        </p:tgtEl>
                                        <p:attrNameLst>
                                          <p:attrName>ppt_x</p:attrName>
                                        </p:attrNameLst>
                                      </p:cBhvr>
                                      <p:tavLst>
                                        <p:tav tm="0">
                                          <p:val>
                                            <p:strVal val="0-#ppt_w/2"/>
                                          </p:val>
                                        </p:tav>
                                        <p:tav tm="100000">
                                          <p:val>
                                            <p:strVal val="#ppt_x"/>
                                          </p:val>
                                        </p:tav>
                                      </p:tavLst>
                                    </p:anim>
                                    <p:anim calcmode="lin" valueType="num">
                                      <p:cBhvr additive="base">
                                        <p:cTn id="129" dur="1000" fill="hold"/>
                                        <p:tgtEl>
                                          <p:spTgt spid="11"/>
                                        </p:tgtEl>
                                        <p:attrNameLst>
                                          <p:attrName>ppt_y</p:attrName>
                                        </p:attrNameLst>
                                      </p:cBhvr>
                                      <p:tavLst>
                                        <p:tav tm="0">
                                          <p:val>
                                            <p:strVal val="#ppt_y"/>
                                          </p:val>
                                        </p:tav>
                                        <p:tav tm="100000">
                                          <p:val>
                                            <p:strVal val="#ppt_y"/>
                                          </p:val>
                                        </p:tav>
                                      </p:tavLst>
                                    </p:anim>
                                  </p:childTnLst>
                                </p:cTn>
                              </p:par>
                            </p:childTnLst>
                          </p:cTn>
                        </p:par>
                        <p:par>
                          <p:cTn id="130" fill="hold">
                            <p:stCondLst>
                              <p:cond delay="14000"/>
                            </p:stCondLst>
                            <p:childTnLst>
                              <p:par>
                                <p:cTn id="131" presetID="2" presetClass="entr" presetSubtype="8" fill="hold" nodeType="afterEffect">
                                  <p:stCondLst>
                                    <p:cond delay="0"/>
                                  </p:stCondLst>
                                  <p:childTnLst>
                                    <p:set>
                                      <p:cBhvr>
                                        <p:cTn id="132" dur="1" fill="hold">
                                          <p:stCondLst>
                                            <p:cond delay="0"/>
                                          </p:stCondLst>
                                        </p:cTn>
                                        <p:tgtEl>
                                          <p:spTgt spid="16"/>
                                        </p:tgtEl>
                                        <p:attrNameLst>
                                          <p:attrName>style.visibility</p:attrName>
                                        </p:attrNameLst>
                                      </p:cBhvr>
                                      <p:to>
                                        <p:strVal val="visible"/>
                                      </p:to>
                                    </p:set>
                                    <p:anim calcmode="lin" valueType="num">
                                      <p:cBhvr additive="base">
                                        <p:cTn id="133" dur="1000" fill="hold"/>
                                        <p:tgtEl>
                                          <p:spTgt spid="16"/>
                                        </p:tgtEl>
                                        <p:attrNameLst>
                                          <p:attrName>ppt_x</p:attrName>
                                        </p:attrNameLst>
                                      </p:cBhvr>
                                      <p:tavLst>
                                        <p:tav tm="0">
                                          <p:val>
                                            <p:strVal val="0-#ppt_w/2"/>
                                          </p:val>
                                        </p:tav>
                                        <p:tav tm="100000">
                                          <p:val>
                                            <p:strVal val="#ppt_x"/>
                                          </p:val>
                                        </p:tav>
                                      </p:tavLst>
                                    </p:anim>
                                    <p:anim calcmode="lin" valueType="num">
                                      <p:cBhvr additive="base">
                                        <p:cTn id="134" dur="1000" fill="hold"/>
                                        <p:tgtEl>
                                          <p:spTgt spid="16"/>
                                        </p:tgtEl>
                                        <p:attrNameLst>
                                          <p:attrName>ppt_y</p:attrName>
                                        </p:attrNameLst>
                                      </p:cBhvr>
                                      <p:tavLst>
                                        <p:tav tm="0">
                                          <p:val>
                                            <p:strVal val="#ppt_y"/>
                                          </p:val>
                                        </p:tav>
                                        <p:tav tm="100000">
                                          <p:val>
                                            <p:strVal val="#ppt_y"/>
                                          </p:val>
                                        </p:tav>
                                      </p:tavLst>
                                    </p:anim>
                                  </p:childTnLst>
                                </p:cTn>
                              </p:par>
                              <p:par>
                                <p:cTn id="135" presetID="2" presetClass="entr" presetSubtype="8" fill="hold" grpId="0" nodeType="withEffect">
                                  <p:stCondLst>
                                    <p:cond delay="0"/>
                                  </p:stCondLst>
                                  <p:childTnLst>
                                    <p:set>
                                      <p:cBhvr>
                                        <p:cTn id="136" dur="1" fill="hold">
                                          <p:stCondLst>
                                            <p:cond delay="0"/>
                                          </p:stCondLst>
                                        </p:cTn>
                                        <p:tgtEl>
                                          <p:spTgt spid="72"/>
                                        </p:tgtEl>
                                        <p:attrNameLst>
                                          <p:attrName>style.visibility</p:attrName>
                                        </p:attrNameLst>
                                      </p:cBhvr>
                                      <p:to>
                                        <p:strVal val="visible"/>
                                      </p:to>
                                    </p:set>
                                    <p:anim calcmode="lin" valueType="num">
                                      <p:cBhvr additive="base">
                                        <p:cTn id="137" dur="1000" fill="hold"/>
                                        <p:tgtEl>
                                          <p:spTgt spid="72"/>
                                        </p:tgtEl>
                                        <p:attrNameLst>
                                          <p:attrName>ppt_x</p:attrName>
                                        </p:attrNameLst>
                                      </p:cBhvr>
                                      <p:tavLst>
                                        <p:tav tm="0">
                                          <p:val>
                                            <p:strVal val="0-#ppt_w/2"/>
                                          </p:val>
                                        </p:tav>
                                        <p:tav tm="100000">
                                          <p:val>
                                            <p:strVal val="#ppt_x"/>
                                          </p:val>
                                        </p:tav>
                                      </p:tavLst>
                                    </p:anim>
                                    <p:anim calcmode="lin" valueType="num">
                                      <p:cBhvr additive="base">
                                        <p:cTn id="138" dur="1000" fill="hold"/>
                                        <p:tgtEl>
                                          <p:spTgt spid="72"/>
                                        </p:tgtEl>
                                        <p:attrNameLst>
                                          <p:attrName>ppt_y</p:attrName>
                                        </p:attrNameLst>
                                      </p:cBhvr>
                                      <p:tavLst>
                                        <p:tav tm="0">
                                          <p:val>
                                            <p:strVal val="#ppt_y"/>
                                          </p:val>
                                        </p:tav>
                                        <p:tav tm="100000">
                                          <p:val>
                                            <p:strVal val="#ppt_y"/>
                                          </p:val>
                                        </p:tav>
                                      </p:tavLst>
                                    </p:anim>
                                  </p:childTnLst>
                                </p:cTn>
                              </p:par>
                            </p:childTnLst>
                          </p:cTn>
                        </p:par>
                        <p:par>
                          <p:cTn id="139" fill="hold">
                            <p:stCondLst>
                              <p:cond delay="15000"/>
                            </p:stCondLst>
                            <p:childTnLst>
                              <p:par>
                                <p:cTn id="140" presetID="2" presetClass="entr" presetSubtype="9" fill="hold" nodeType="afterEffect">
                                  <p:stCondLst>
                                    <p:cond delay="0"/>
                                  </p:stCondLst>
                                  <p:childTnLst>
                                    <p:set>
                                      <p:cBhvr>
                                        <p:cTn id="141" dur="1" fill="hold">
                                          <p:stCondLst>
                                            <p:cond delay="0"/>
                                          </p:stCondLst>
                                        </p:cTn>
                                        <p:tgtEl>
                                          <p:spTgt spid="8"/>
                                        </p:tgtEl>
                                        <p:attrNameLst>
                                          <p:attrName>style.visibility</p:attrName>
                                        </p:attrNameLst>
                                      </p:cBhvr>
                                      <p:to>
                                        <p:strVal val="visible"/>
                                      </p:to>
                                    </p:set>
                                    <p:anim calcmode="lin" valueType="num">
                                      <p:cBhvr additive="base">
                                        <p:cTn id="142" dur="1000" fill="hold"/>
                                        <p:tgtEl>
                                          <p:spTgt spid="8"/>
                                        </p:tgtEl>
                                        <p:attrNameLst>
                                          <p:attrName>ppt_x</p:attrName>
                                        </p:attrNameLst>
                                      </p:cBhvr>
                                      <p:tavLst>
                                        <p:tav tm="0">
                                          <p:val>
                                            <p:strVal val="0-#ppt_w/2"/>
                                          </p:val>
                                        </p:tav>
                                        <p:tav tm="100000">
                                          <p:val>
                                            <p:strVal val="#ppt_x"/>
                                          </p:val>
                                        </p:tav>
                                      </p:tavLst>
                                    </p:anim>
                                    <p:anim calcmode="lin" valueType="num">
                                      <p:cBhvr additive="base">
                                        <p:cTn id="143" dur="1000" fill="hold"/>
                                        <p:tgtEl>
                                          <p:spTgt spid="8"/>
                                        </p:tgtEl>
                                        <p:attrNameLst>
                                          <p:attrName>ppt_y</p:attrName>
                                        </p:attrNameLst>
                                      </p:cBhvr>
                                      <p:tavLst>
                                        <p:tav tm="0">
                                          <p:val>
                                            <p:strVal val="0-#ppt_h/2"/>
                                          </p:val>
                                        </p:tav>
                                        <p:tav tm="100000">
                                          <p:val>
                                            <p:strVal val="#ppt_y"/>
                                          </p:val>
                                        </p:tav>
                                      </p:tavLst>
                                    </p:anim>
                                  </p:childTnLst>
                                </p:cTn>
                              </p:par>
                              <p:par>
                                <p:cTn id="144" presetID="2" presetClass="entr" presetSubtype="9" fill="hold" grpId="0" nodeType="withEffect">
                                  <p:stCondLst>
                                    <p:cond delay="0"/>
                                  </p:stCondLst>
                                  <p:childTnLst>
                                    <p:set>
                                      <p:cBhvr>
                                        <p:cTn id="145" dur="1" fill="hold">
                                          <p:stCondLst>
                                            <p:cond delay="0"/>
                                          </p:stCondLst>
                                        </p:cTn>
                                        <p:tgtEl>
                                          <p:spTgt spid="68"/>
                                        </p:tgtEl>
                                        <p:attrNameLst>
                                          <p:attrName>style.visibility</p:attrName>
                                        </p:attrNameLst>
                                      </p:cBhvr>
                                      <p:to>
                                        <p:strVal val="visible"/>
                                      </p:to>
                                    </p:set>
                                    <p:anim calcmode="lin" valueType="num">
                                      <p:cBhvr additive="base">
                                        <p:cTn id="146" dur="1000" fill="hold"/>
                                        <p:tgtEl>
                                          <p:spTgt spid="68"/>
                                        </p:tgtEl>
                                        <p:attrNameLst>
                                          <p:attrName>ppt_x</p:attrName>
                                        </p:attrNameLst>
                                      </p:cBhvr>
                                      <p:tavLst>
                                        <p:tav tm="0">
                                          <p:val>
                                            <p:strVal val="0-#ppt_w/2"/>
                                          </p:val>
                                        </p:tav>
                                        <p:tav tm="100000">
                                          <p:val>
                                            <p:strVal val="#ppt_x"/>
                                          </p:val>
                                        </p:tav>
                                      </p:tavLst>
                                    </p:anim>
                                    <p:anim calcmode="lin" valueType="num">
                                      <p:cBhvr additive="base">
                                        <p:cTn id="147" dur="1000" fill="hold"/>
                                        <p:tgtEl>
                                          <p:spTgt spid="68"/>
                                        </p:tgtEl>
                                        <p:attrNameLst>
                                          <p:attrName>ppt_y</p:attrName>
                                        </p:attrNameLst>
                                      </p:cBhvr>
                                      <p:tavLst>
                                        <p:tav tm="0">
                                          <p:val>
                                            <p:strVal val="0-#ppt_h/2"/>
                                          </p:val>
                                        </p:tav>
                                        <p:tav tm="100000">
                                          <p:val>
                                            <p:strVal val="#ppt_y"/>
                                          </p:val>
                                        </p:tav>
                                      </p:tavLst>
                                    </p:anim>
                                  </p:childTnLst>
                                </p:cTn>
                              </p:par>
                            </p:childTnLst>
                          </p:cTn>
                        </p:par>
                        <p:par>
                          <p:cTn id="148" fill="hold">
                            <p:stCondLst>
                              <p:cond delay="16000"/>
                            </p:stCondLst>
                            <p:childTnLst>
                              <p:par>
                                <p:cTn id="149" presetID="2" presetClass="entr" presetSubtype="9" fill="hold" nodeType="after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additive="base">
                                        <p:cTn id="151" dur="1000" fill="hold"/>
                                        <p:tgtEl>
                                          <p:spTgt spid="43"/>
                                        </p:tgtEl>
                                        <p:attrNameLst>
                                          <p:attrName>ppt_x</p:attrName>
                                        </p:attrNameLst>
                                      </p:cBhvr>
                                      <p:tavLst>
                                        <p:tav tm="0">
                                          <p:val>
                                            <p:strVal val="0-#ppt_w/2"/>
                                          </p:val>
                                        </p:tav>
                                        <p:tav tm="100000">
                                          <p:val>
                                            <p:strVal val="#ppt_x"/>
                                          </p:val>
                                        </p:tav>
                                      </p:tavLst>
                                    </p:anim>
                                    <p:anim calcmode="lin" valueType="num">
                                      <p:cBhvr additive="base">
                                        <p:cTn id="152" dur="1000" fill="hold"/>
                                        <p:tgtEl>
                                          <p:spTgt spid="43"/>
                                        </p:tgtEl>
                                        <p:attrNameLst>
                                          <p:attrName>ppt_y</p:attrName>
                                        </p:attrNameLst>
                                      </p:cBhvr>
                                      <p:tavLst>
                                        <p:tav tm="0">
                                          <p:val>
                                            <p:strVal val="0-#ppt_h/2"/>
                                          </p:val>
                                        </p:tav>
                                        <p:tav tm="100000">
                                          <p:val>
                                            <p:strVal val="#ppt_y"/>
                                          </p:val>
                                        </p:tav>
                                      </p:tavLst>
                                    </p:anim>
                                  </p:childTnLst>
                                </p:cTn>
                              </p:par>
                              <p:par>
                                <p:cTn id="153" presetID="2" presetClass="entr" presetSubtype="9" fill="hold" grpId="0" nodeType="withEffect">
                                  <p:stCondLst>
                                    <p:cond delay="0"/>
                                  </p:stCondLst>
                                  <p:childTnLst>
                                    <p:set>
                                      <p:cBhvr>
                                        <p:cTn id="154" dur="1" fill="hold">
                                          <p:stCondLst>
                                            <p:cond delay="0"/>
                                          </p:stCondLst>
                                        </p:cTn>
                                        <p:tgtEl>
                                          <p:spTgt spid="76"/>
                                        </p:tgtEl>
                                        <p:attrNameLst>
                                          <p:attrName>style.visibility</p:attrName>
                                        </p:attrNameLst>
                                      </p:cBhvr>
                                      <p:to>
                                        <p:strVal val="visible"/>
                                      </p:to>
                                    </p:set>
                                    <p:anim calcmode="lin" valueType="num">
                                      <p:cBhvr additive="base">
                                        <p:cTn id="155" dur="1000" fill="hold"/>
                                        <p:tgtEl>
                                          <p:spTgt spid="76"/>
                                        </p:tgtEl>
                                        <p:attrNameLst>
                                          <p:attrName>ppt_x</p:attrName>
                                        </p:attrNameLst>
                                      </p:cBhvr>
                                      <p:tavLst>
                                        <p:tav tm="0">
                                          <p:val>
                                            <p:strVal val="0-#ppt_w/2"/>
                                          </p:val>
                                        </p:tav>
                                        <p:tav tm="100000">
                                          <p:val>
                                            <p:strVal val="#ppt_x"/>
                                          </p:val>
                                        </p:tav>
                                      </p:tavLst>
                                    </p:anim>
                                    <p:anim calcmode="lin" valueType="num">
                                      <p:cBhvr additive="base">
                                        <p:cTn id="156" dur="1000" fill="hold"/>
                                        <p:tgtEl>
                                          <p:spTgt spid="76"/>
                                        </p:tgtEl>
                                        <p:attrNameLst>
                                          <p:attrName>ppt_y</p:attrName>
                                        </p:attrNameLst>
                                      </p:cBhvr>
                                      <p:tavLst>
                                        <p:tav tm="0">
                                          <p:val>
                                            <p:strVal val="0-#ppt_h/2"/>
                                          </p:val>
                                        </p:tav>
                                        <p:tav tm="100000">
                                          <p:val>
                                            <p:strVal val="#ppt_y"/>
                                          </p:val>
                                        </p:tav>
                                      </p:tavLst>
                                    </p:anim>
                                  </p:childTnLst>
                                </p:cTn>
                              </p:par>
                            </p:childTnLst>
                          </p:cTn>
                        </p:par>
                        <p:par>
                          <p:cTn id="157" fill="hold">
                            <p:stCondLst>
                              <p:cond delay="17000"/>
                            </p:stCondLst>
                            <p:childTnLst>
                              <p:par>
                                <p:cTn id="158" presetID="2" presetClass="entr" presetSubtype="1" fill="hold" nodeType="afterEffect">
                                  <p:stCondLst>
                                    <p:cond delay="0"/>
                                  </p:stCondLst>
                                  <p:childTnLst>
                                    <p:set>
                                      <p:cBhvr>
                                        <p:cTn id="159" dur="1" fill="hold">
                                          <p:stCondLst>
                                            <p:cond delay="0"/>
                                          </p:stCondLst>
                                        </p:cTn>
                                        <p:tgtEl>
                                          <p:spTgt spid="39"/>
                                        </p:tgtEl>
                                        <p:attrNameLst>
                                          <p:attrName>style.visibility</p:attrName>
                                        </p:attrNameLst>
                                      </p:cBhvr>
                                      <p:to>
                                        <p:strVal val="visible"/>
                                      </p:to>
                                    </p:set>
                                    <p:anim calcmode="lin" valueType="num">
                                      <p:cBhvr additive="base">
                                        <p:cTn id="160" dur="1000" fill="hold"/>
                                        <p:tgtEl>
                                          <p:spTgt spid="39"/>
                                        </p:tgtEl>
                                        <p:attrNameLst>
                                          <p:attrName>ppt_x</p:attrName>
                                        </p:attrNameLst>
                                      </p:cBhvr>
                                      <p:tavLst>
                                        <p:tav tm="0">
                                          <p:val>
                                            <p:strVal val="#ppt_x"/>
                                          </p:val>
                                        </p:tav>
                                        <p:tav tm="100000">
                                          <p:val>
                                            <p:strVal val="#ppt_x"/>
                                          </p:val>
                                        </p:tav>
                                      </p:tavLst>
                                    </p:anim>
                                    <p:anim calcmode="lin" valueType="num">
                                      <p:cBhvr additive="base">
                                        <p:cTn id="161" dur="1000" fill="hold"/>
                                        <p:tgtEl>
                                          <p:spTgt spid="39"/>
                                        </p:tgtEl>
                                        <p:attrNameLst>
                                          <p:attrName>ppt_y</p:attrName>
                                        </p:attrNameLst>
                                      </p:cBhvr>
                                      <p:tavLst>
                                        <p:tav tm="0">
                                          <p:val>
                                            <p:strVal val="0-#ppt_h/2"/>
                                          </p:val>
                                        </p:tav>
                                        <p:tav tm="100000">
                                          <p:val>
                                            <p:strVal val="#ppt_y"/>
                                          </p:val>
                                        </p:tav>
                                      </p:tavLst>
                                    </p:anim>
                                  </p:childTnLst>
                                </p:cTn>
                              </p:par>
                              <p:par>
                                <p:cTn id="162" presetID="2" presetClass="entr" presetSubtype="1" fill="hold" grpId="0" nodeType="withEffect">
                                  <p:stCondLst>
                                    <p:cond delay="0"/>
                                  </p:stCondLst>
                                  <p:childTnLst>
                                    <p:set>
                                      <p:cBhvr>
                                        <p:cTn id="163" dur="1" fill="hold">
                                          <p:stCondLst>
                                            <p:cond delay="0"/>
                                          </p:stCondLst>
                                        </p:cTn>
                                        <p:tgtEl>
                                          <p:spTgt spid="20"/>
                                        </p:tgtEl>
                                        <p:attrNameLst>
                                          <p:attrName>style.visibility</p:attrName>
                                        </p:attrNameLst>
                                      </p:cBhvr>
                                      <p:to>
                                        <p:strVal val="visible"/>
                                      </p:to>
                                    </p:set>
                                    <p:anim calcmode="lin" valueType="num">
                                      <p:cBhvr additive="base">
                                        <p:cTn id="164" dur="1000" fill="hold"/>
                                        <p:tgtEl>
                                          <p:spTgt spid="20"/>
                                        </p:tgtEl>
                                        <p:attrNameLst>
                                          <p:attrName>ppt_x</p:attrName>
                                        </p:attrNameLst>
                                      </p:cBhvr>
                                      <p:tavLst>
                                        <p:tav tm="0">
                                          <p:val>
                                            <p:strVal val="#ppt_x"/>
                                          </p:val>
                                        </p:tav>
                                        <p:tav tm="100000">
                                          <p:val>
                                            <p:strVal val="#ppt_x"/>
                                          </p:val>
                                        </p:tav>
                                      </p:tavLst>
                                    </p:anim>
                                    <p:anim calcmode="lin" valueType="num">
                                      <p:cBhvr additive="base">
                                        <p:cTn id="165" dur="1000" fill="hold"/>
                                        <p:tgtEl>
                                          <p:spTgt spid="20"/>
                                        </p:tgtEl>
                                        <p:attrNameLst>
                                          <p:attrName>ppt_y</p:attrName>
                                        </p:attrNameLst>
                                      </p:cBhvr>
                                      <p:tavLst>
                                        <p:tav tm="0">
                                          <p:val>
                                            <p:strVal val="0-#ppt_h/2"/>
                                          </p:val>
                                        </p:tav>
                                        <p:tav tm="100000">
                                          <p:val>
                                            <p:strVal val="#ppt_y"/>
                                          </p:val>
                                        </p:tav>
                                      </p:tavLst>
                                    </p:anim>
                                  </p:childTnLst>
                                </p:cTn>
                              </p:par>
                            </p:childTnLst>
                          </p:cTn>
                        </p:par>
                        <p:par>
                          <p:cTn id="166" fill="hold">
                            <p:stCondLst>
                              <p:cond delay="18000"/>
                            </p:stCondLst>
                            <p:childTnLst>
                              <p:par>
                                <p:cTn id="167" presetID="2" presetClass="entr" presetSubtype="1" fill="hold" nodeType="afterEffect">
                                  <p:stCondLst>
                                    <p:cond delay="0"/>
                                  </p:stCondLst>
                                  <p:childTnLst>
                                    <p:set>
                                      <p:cBhvr>
                                        <p:cTn id="168" dur="1" fill="hold">
                                          <p:stCondLst>
                                            <p:cond delay="0"/>
                                          </p:stCondLst>
                                        </p:cTn>
                                        <p:tgtEl>
                                          <p:spTgt spid="2079"/>
                                        </p:tgtEl>
                                        <p:attrNameLst>
                                          <p:attrName>style.visibility</p:attrName>
                                        </p:attrNameLst>
                                      </p:cBhvr>
                                      <p:to>
                                        <p:strVal val="visible"/>
                                      </p:to>
                                    </p:set>
                                    <p:anim calcmode="lin" valueType="num">
                                      <p:cBhvr additive="base">
                                        <p:cTn id="169" dur="1000" fill="hold"/>
                                        <p:tgtEl>
                                          <p:spTgt spid="2079"/>
                                        </p:tgtEl>
                                        <p:attrNameLst>
                                          <p:attrName>ppt_x</p:attrName>
                                        </p:attrNameLst>
                                      </p:cBhvr>
                                      <p:tavLst>
                                        <p:tav tm="0">
                                          <p:val>
                                            <p:strVal val="#ppt_x"/>
                                          </p:val>
                                        </p:tav>
                                        <p:tav tm="100000">
                                          <p:val>
                                            <p:strVal val="#ppt_x"/>
                                          </p:val>
                                        </p:tav>
                                      </p:tavLst>
                                    </p:anim>
                                    <p:anim calcmode="lin" valueType="num">
                                      <p:cBhvr additive="base">
                                        <p:cTn id="170" dur="1000" fill="hold"/>
                                        <p:tgtEl>
                                          <p:spTgt spid="2079"/>
                                        </p:tgtEl>
                                        <p:attrNameLst>
                                          <p:attrName>ppt_y</p:attrName>
                                        </p:attrNameLst>
                                      </p:cBhvr>
                                      <p:tavLst>
                                        <p:tav tm="0">
                                          <p:val>
                                            <p:strVal val="0-#ppt_h/2"/>
                                          </p:val>
                                        </p:tav>
                                        <p:tav tm="100000">
                                          <p:val>
                                            <p:strVal val="#ppt_y"/>
                                          </p:val>
                                        </p:tav>
                                      </p:tavLst>
                                    </p:anim>
                                  </p:childTnLst>
                                </p:cTn>
                              </p:par>
                              <p:par>
                                <p:cTn id="171" presetID="2" presetClass="entr" presetSubtype="1" fill="hold" grpId="0" nodeType="withEffect">
                                  <p:stCondLst>
                                    <p:cond delay="0"/>
                                  </p:stCondLst>
                                  <p:childTnLst>
                                    <p:set>
                                      <p:cBhvr>
                                        <p:cTn id="172" dur="1" fill="hold">
                                          <p:stCondLst>
                                            <p:cond delay="0"/>
                                          </p:stCondLst>
                                        </p:cTn>
                                        <p:tgtEl>
                                          <p:spTgt spid="18"/>
                                        </p:tgtEl>
                                        <p:attrNameLst>
                                          <p:attrName>style.visibility</p:attrName>
                                        </p:attrNameLst>
                                      </p:cBhvr>
                                      <p:to>
                                        <p:strVal val="visible"/>
                                      </p:to>
                                    </p:set>
                                    <p:anim calcmode="lin" valueType="num">
                                      <p:cBhvr additive="base">
                                        <p:cTn id="173" dur="1000" fill="hold"/>
                                        <p:tgtEl>
                                          <p:spTgt spid="18"/>
                                        </p:tgtEl>
                                        <p:attrNameLst>
                                          <p:attrName>ppt_x</p:attrName>
                                        </p:attrNameLst>
                                      </p:cBhvr>
                                      <p:tavLst>
                                        <p:tav tm="0">
                                          <p:val>
                                            <p:strVal val="#ppt_x"/>
                                          </p:val>
                                        </p:tav>
                                        <p:tav tm="100000">
                                          <p:val>
                                            <p:strVal val="#ppt_x"/>
                                          </p:val>
                                        </p:tav>
                                      </p:tavLst>
                                    </p:anim>
                                    <p:anim calcmode="lin" valueType="num">
                                      <p:cBhvr additive="base">
                                        <p:cTn id="174"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7" grpId="0"/>
      <p:bldP spid="18" grpId="0"/>
      <p:bldP spid="19" grpId="0"/>
      <p:bldP spid="20" grpId="0"/>
      <p:bldP spid="24" grpId="0"/>
      <p:bldP spid="25" grpId="0"/>
      <p:bldP spid="26" grpId="0"/>
      <p:bldP spid="27" grpId="0"/>
      <p:bldP spid="28" grpId="0"/>
      <p:bldP spid="68" grpId="0"/>
      <p:bldP spid="69" grpId="0"/>
      <p:bldP spid="70" grpId="0"/>
      <p:bldP spid="71" grpId="0"/>
      <p:bldP spid="72" grpId="0"/>
      <p:bldP spid="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75934" y="96487"/>
            <a:ext cx="8174439" cy="1754326"/>
          </a:xfrm>
          <a:prstGeom prst="rect">
            <a:avLst/>
          </a:prstGeom>
          <a:noFill/>
        </p:spPr>
        <p:txBody>
          <a:bodyPr wrap="square" rtlCol="0">
            <a:spAutoFit/>
          </a:bodyPr>
          <a:lstStyle/>
          <a:p>
            <a:r>
              <a:rPr lang="en-US" sz="5400" b="1" i="1" dirty="0"/>
              <a:t>WHAT comes to your mind when you think of PET?</a:t>
            </a:r>
            <a:endParaRPr lang="en-US" sz="5400" dirty="0"/>
          </a:p>
        </p:txBody>
      </p:sp>
      <p:pic>
        <p:nvPicPr>
          <p:cNvPr id="6146" name="Picture 2"/>
          <p:cNvPicPr>
            <a:picLocks noChangeAspect="1" noChangeArrowheads="1"/>
          </p:cNvPicPr>
          <p:nvPr/>
        </p:nvPicPr>
        <p:blipFill>
          <a:blip r:embed="rId2"/>
          <a:srcRect l="15963" t="17143" r="22292" b="13929"/>
          <a:stretch>
            <a:fillRect/>
          </a:stretch>
        </p:blipFill>
        <p:spPr bwMode="auto">
          <a:xfrm>
            <a:off x="2758440" y="1876313"/>
            <a:ext cx="6675118" cy="4189586"/>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783C9B06-2CD9-4D81-B946-CFB696413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7" name="Rectangle 6">
            <a:extLst>
              <a:ext uri="{FF2B5EF4-FFF2-40B4-BE49-F238E27FC236}">
                <a16:creationId xmlns:a16="http://schemas.microsoft.com/office/drawing/2014/main" id="{6276DBA9-BB96-48BE-9596-7BC84DA0B79D}"/>
              </a:ext>
            </a:extLst>
          </p:cNvPr>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sp>
        <p:nvSpPr>
          <p:cNvPr id="8" name="Rectangle 7">
            <a:extLst>
              <a:ext uri="{FF2B5EF4-FFF2-40B4-BE49-F238E27FC236}">
                <a16:creationId xmlns:a16="http://schemas.microsoft.com/office/drawing/2014/main" id="{6C94EDB0-493B-4E11-B2AB-DEF9D27603BA}"/>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sp>
        <p:nvSpPr>
          <p:cNvPr id="3" name="TextBox 2">
            <a:extLst>
              <a:ext uri="{FF2B5EF4-FFF2-40B4-BE49-F238E27FC236}">
                <a16:creationId xmlns:a16="http://schemas.microsoft.com/office/drawing/2014/main" id="{EF975FAC-9144-4BE3-A9C7-78868FFB998B}"/>
              </a:ext>
            </a:extLst>
          </p:cNvPr>
          <p:cNvSpPr txBox="1"/>
          <p:nvPr/>
        </p:nvSpPr>
        <p:spPr>
          <a:xfrm>
            <a:off x="341434" y="1850813"/>
            <a:ext cx="2001079" cy="3447098"/>
          </a:xfrm>
          <a:prstGeom prst="rect">
            <a:avLst/>
          </a:prstGeom>
          <a:noFill/>
        </p:spPr>
        <p:txBody>
          <a:bodyPr wrap="square" rtlCol="0">
            <a:spAutoFit/>
          </a:bodyPr>
          <a:lstStyle/>
          <a:p>
            <a:pPr algn="r"/>
            <a:r>
              <a:rPr lang="en-IN" sz="2000" b="1" i="1" dirty="0"/>
              <a:t>Happiness</a:t>
            </a:r>
          </a:p>
          <a:p>
            <a:pPr algn="r"/>
            <a:r>
              <a:rPr lang="en-IN" sz="2000" b="1" i="1" dirty="0"/>
              <a:t>Loyalty</a:t>
            </a:r>
          </a:p>
          <a:p>
            <a:pPr algn="r"/>
            <a:r>
              <a:rPr lang="en-IN" sz="2000" b="1" i="1" dirty="0"/>
              <a:t>Caring</a:t>
            </a:r>
          </a:p>
          <a:p>
            <a:pPr algn="r"/>
            <a:r>
              <a:rPr lang="en-IN" sz="2000" b="1" i="1" dirty="0"/>
              <a:t>Time Bound</a:t>
            </a:r>
          </a:p>
          <a:p>
            <a:pPr algn="r"/>
            <a:r>
              <a:rPr lang="en-IN" sz="2000" b="1" i="1" dirty="0"/>
              <a:t>Transparent</a:t>
            </a:r>
          </a:p>
          <a:p>
            <a:pPr algn="r"/>
            <a:r>
              <a:rPr lang="en-IN" sz="2000" b="1" i="1" dirty="0"/>
              <a:t>Guard</a:t>
            </a:r>
          </a:p>
          <a:p>
            <a:pPr algn="r"/>
            <a:r>
              <a:rPr lang="en-IN" sz="2000" b="1" i="1" dirty="0"/>
              <a:t>Programmable</a:t>
            </a:r>
          </a:p>
          <a:p>
            <a:pPr algn="r"/>
            <a:r>
              <a:rPr lang="en-IN" sz="2000" b="1" i="1" dirty="0"/>
              <a:t>Tool </a:t>
            </a:r>
          </a:p>
          <a:p>
            <a:pPr algn="r"/>
            <a:r>
              <a:rPr lang="en-IN" sz="2000" b="1" i="1" dirty="0"/>
              <a:t>Certainty</a:t>
            </a:r>
          </a:p>
          <a:p>
            <a:pPr algn="r"/>
            <a:r>
              <a:rPr lang="en-IN" sz="2000" b="1" i="1" dirty="0"/>
              <a:t>Flawless</a:t>
            </a:r>
          </a:p>
          <a:p>
            <a:endParaRPr lang="en-IN" dirty="0"/>
          </a:p>
        </p:txBody>
      </p:sp>
      <p:sp>
        <p:nvSpPr>
          <p:cNvPr id="9" name="TextBox 8">
            <a:extLst>
              <a:ext uri="{FF2B5EF4-FFF2-40B4-BE49-F238E27FC236}">
                <a16:creationId xmlns:a16="http://schemas.microsoft.com/office/drawing/2014/main" id="{7B1929F0-43BF-4F46-B375-52536FD567FE}"/>
              </a:ext>
            </a:extLst>
          </p:cNvPr>
          <p:cNvSpPr txBox="1"/>
          <p:nvPr/>
        </p:nvSpPr>
        <p:spPr>
          <a:xfrm>
            <a:off x="9849485" y="1876313"/>
            <a:ext cx="2204450" cy="3139321"/>
          </a:xfrm>
          <a:prstGeom prst="rect">
            <a:avLst/>
          </a:prstGeom>
          <a:noFill/>
        </p:spPr>
        <p:txBody>
          <a:bodyPr wrap="square" rtlCol="0">
            <a:spAutoFit/>
          </a:bodyPr>
          <a:lstStyle/>
          <a:p>
            <a:r>
              <a:rPr lang="en-IN" b="1" i="1" dirty="0"/>
              <a:t>Companion</a:t>
            </a:r>
          </a:p>
          <a:p>
            <a:r>
              <a:rPr lang="en-IN" b="1" i="1" dirty="0"/>
              <a:t>Smart</a:t>
            </a:r>
          </a:p>
          <a:p>
            <a:r>
              <a:rPr lang="en-IN" b="1" i="1" dirty="0"/>
              <a:t>Joy</a:t>
            </a:r>
          </a:p>
          <a:p>
            <a:r>
              <a:rPr lang="en-IN" b="1" i="1" dirty="0" err="1"/>
              <a:t>Trustless</a:t>
            </a:r>
            <a:endParaRPr lang="en-IN" b="1" i="1" dirty="0"/>
          </a:p>
          <a:p>
            <a:r>
              <a:rPr lang="en-IN" b="1" i="1" dirty="0"/>
              <a:t>Solicitate</a:t>
            </a:r>
          </a:p>
          <a:p>
            <a:r>
              <a:rPr lang="en-IN" b="1" i="1" dirty="0"/>
              <a:t>Consistent</a:t>
            </a:r>
          </a:p>
          <a:p>
            <a:r>
              <a:rPr lang="en-IN" b="1" i="1" dirty="0"/>
              <a:t>Wealth</a:t>
            </a:r>
          </a:p>
          <a:p>
            <a:r>
              <a:rPr lang="en-IN" b="1" i="1" dirty="0"/>
              <a:t>Will</a:t>
            </a:r>
          </a:p>
          <a:p>
            <a:r>
              <a:rPr lang="en-IN" b="1" i="1" dirty="0"/>
              <a:t>Time Bound</a:t>
            </a:r>
          </a:p>
          <a:p>
            <a:r>
              <a:rPr lang="en-IN" b="1" i="1" dirty="0"/>
              <a:t>Legacy</a:t>
            </a:r>
          </a:p>
          <a:p>
            <a:endParaRPr lang="en-IN" dirty="0"/>
          </a:p>
        </p:txBody>
      </p:sp>
      <p:pic>
        <p:nvPicPr>
          <p:cNvPr id="11" name="Picture 10">
            <a:extLst>
              <a:ext uri="{FF2B5EF4-FFF2-40B4-BE49-F238E27FC236}">
                <a16:creationId xmlns:a16="http://schemas.microsoft.com/office/drawing/2014/main" id="{20377F64-A70C-49FC-9569-C546B290F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pic>
        <p:nvPicPr>
          <p:cNvPr id="13" name="Picture 12">
            <a:extLst>
              <a:ext uri="{FF2B5EF4-FFF2-40B4-BE49-F238E27FC236}">
                <a16:creationId xmlns:a16="http://schemas.microsoft.com/office/drawing/2014/main" id="{D826B6D3-45F7-4A9D-B3EF-0C71EE15D319}"/>
              </a:ext>
            </a:extLst>
          </p:cNvPr>
          <p:cNvPicPr>
            <a:picLocks noChangeAspect="1"/>
          </p:cNvPicPr>
          <p:nvPr/>
        </p:nvPicPr>
        <p:blipFill rotWithShape="1">
          <a:blip r:embed="rId5">
            <a:extLst>
              <a:ext uri="{28A0092B-C50C-407E-A947-70E740481C1C}">
                <a14:useLocalDpi xmlns:a14="http://schemas.microsoft.com/office/drawing/2010/main" val="0"/>
              </a:ext>
            </a:extLst>
          </a:blip>
          <a:srcRect l="20147" t="6033" r="21981" b="5623"/>
          <a:stretch/>
        </p:blipFill>
        <p:spPr>
          <a:xfrm>
            <a:off x="10799385" y="4907796"/>
            <a:ext cx="1171686" cy="1788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additive="base">
                                        <p:cTn id="12" dur="10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3" dur="10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nodeType="after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 calcmode="lin" valueType="num">
                                      <p:cBhvr additive="base">
                                        <p:cTn id="22" dur="1000" fill="hold"/>
                                        <p:tgtEl>
                                          <p:spTgt spid="9">
                                            <p:txEl>
                                              <p:pRg st="1" end="1"/>
                                            </p:txEl>
                                          </p:spTgt>
                                        </p:tgtEl>
                                        <p:attrNameLst>
                                          <p:attrName>ppt_x</p:attrName>
                                        </p:attrNameLst>
                                      </p:cBhvr>
                                      <p:tavLst>
                                        <p:tav tm="0">
                                          <p:val>
                                            <p:strVal val="1+#ppt_w/2"/>
                                          </p:val>
                                        </p:tav>
                                        <p:tav tm="100000">
                                          <p:val>
                                            <p:strVal val="#ppt_x"/>
                                          </p:val>
                                        </p:tav>
                                      </p:tavLst>
                                    </p:anim>
                                    <p:anim calcmode="lin" valueType="num">
                                      <p:cBhvr additive="base">
                                        <p:cTn id="23" dur="10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8" fill="hold"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 calcmode="lin" valueType="num">
                                      <p:cBhvr additive="base">
                                        <p:cTn id="32" dur="10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33" dur="10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8" fill="hold" nodeType="after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39" fill="hold">
                            <p:stCondLst>
                              <p:cond delay="7000"/>
                            </p:stCondLst>
                            <p:childTnLst>
                              <p:par>
                                <p:cTn id="40" presetID="2" presetClass="entr" presetSubtype="2" fill="hold" nodeType="afterEffect">
                                  <p:stCondLst>
                                    <p:cond delay="0"/>
                                  </p:stCondLst>
                                  <p:childTnLst>
                                    <p:set>
                                      <p:cBhvr>
                                        <p:cTn id="41" dur="1" fill="hold">
                                          <p:stCondLst>
                                            <p:cond delay="0"/>
                                          </p:stCondLst>
                                        </p:cTn>
                                        <p:tgtEl>
                                          <p:spTgt spid="9">
                                            <p:txEl>
                                              <p:pRg st="3" end="3"/>
                                            </p:txEl>
                                          </p:spTgt>
                                        </p:tgtEl>
                                        <p:attrNameLst>
                                          <p:attrName>style.visibility</p:attrName>
                                        </p:attrNameLst>
                                      </p:cBhvr>
                                      <p:to>
                                        <p:strVal val="visible"/>
                                      </p:to>
                                    </p:set>
                                    <p:anim calcmode="lin" valueType="num">
                                      <p:cBhvr additive="base">
                                        <p:cTn id="42" dur="1000" fill="hold"/>
                                        <p:tgtEl>
                                          <p:spTgt spid="9">
                                            <p:txEl>
                                              <p:pRg st="3" end="3"/>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par>
                          <p:cTn id="44" fill="hold">
                            <p:stCondLst>
                              <p:cond delay="8000"/>
                            </p:stCondLst>
                            <p:childTnLst>
                              <p:par>
                                <p:cTn id="45" presetID="2" presetClass="entr" presetSubtype="8" fill="hold" nodeType="after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49" fill="hold">
                            <p:stCondLst>
                              <p:cond delay="9000"/>
                            </p:stCondLst>
                            <p:childTnLst>
                              <p:par>
                                <p:cTn id="50" presetID="2" presetClass="entr" presetSubtype="2" fill="hold" nodeType="after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 calcmode="lin" valueType="num">
                                      <p:cBhvr additive="base">
                                        <p:cTn id="52" dur="10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53" dur="10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par>
                          <p:cTn id="54" fill="hold">
                            <p:stCondLst>
                              <p:cond delay="10000"/>
                            </p:stCondLst>
                            <p:childTnLst>
                              <p:par>
                                <p:cTn id="55" presetID="2" presetClass="entr" presetSubtype="8" fill="hold" nodeType="after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 calcmode="lin" valueType="num">
                                      <p:cBhvr additive="base">
                                        <p:cTn id="57"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58"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59" fill="hold">
                            <p:stCondLst>
                              <p:cond delay="11000"/>
                            </p:stCondLst>
                            <p:childTnLst>
                              <p:par>
                                <p:cTn id="60" presetID="2" presetClass="entr" presetSubtype="2" fill="hold" nodeType="afterEffect">
                                  <p:stCondLst>
                                    <p:cond delay="0"/>
                                  </p:stCondLst>
                                  <p:childTnLst>
                                    <p:set>
                                      <p:cBhvr>
                                        <p:cTn id="61" dur="1" fill="hold">
                                          <p:stCondLst>
                                            <p:cond delay="0"/>
                                          </p:stCondLst>
                                        </p:cTn>
                                        <p:tgtEl>
                                          <p:spTgt spid="9">
                                            <p:txEl>
                                              <p:pRg st="5" end="5"/>
                                            </p:txEl>
                                          </p:spTgt>
                                        </p:tgtEl>
                                        <p:attrNameLst>
                                          <p:attrName>style.visibility</p:attrName>
                                        </p:attrNameLst>
                                      </p:cBhvr>
                                      <p:to>
                                        <p:strVal val="visible"/>
                                      </p:to>
                                    </p:set>
                                    <p:anim calcmode="lin" valueType="num">
                                      <p:cBhvr additive="base">
                                        <p:cTn id="62" dur="1000" fill="hold"/>
                                        <p:tgtEl>
                                          <p:spTgt spid="9">
                                            <p:txEl>
                                              <p:pRg st="5" end="5"/>
                                            </p:txEl>
                                          </p:spTgt>
                                        </p:tgtEl>
                                        <p:attrNameLst>
                                          <p:attrName>ppt_x</p:attrName>
                                        </p:attrNameLst>
                                      </p:cBhvr>
                                      <p:tavLst>
                                        <p:tav tm="0">
                                          <p:val>
                                            <p:strVal val="1+#ppt_w/2"/>
                                          </p:val>
                                        </p:tav>
                                        <p:tav tm="100000">
                                          <p:val>
                                            <p:strVal val="#ppt_x"/>
                                          </p:val>
                                        </p:tav>
                                      </p:tavLst>
                                    </p:anim>
                                    <p:anim calcmode="lin" valueType="num">
                                      <p:cBhvr additive="base">
                                        <p:cTn id="63" dur="10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par>
                          <p:cTn id="64" fill="hold">
                            <p:stCondLst>
                              <p:cond delay="12000"/>
                            </p:stCondLst>
                            <p:childTnLst>
                              <p:par>
                                <p:cTn id="65" presetID="2" presetClass="entr" presetSubtype="8" fill="hold" nodeType="after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additive="base">
                                        <p:cTn id="67" dur="10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68" dur="10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69" fill="hold">
                            <p:stCondLst>
                              <p:cond delay="13000"/>
                            </p:stCondLst>
                            <p:childTnLst>
                              <p:par>
                                <p:cTn id="70" presetID="2" presetClass="entr" presetSubtype="2" fill="hold" nodeType="afterEffect">
                                  <p:stCondLst>
                                    <p:cond delay="0"/>
                                  </p:stCondLst>
                                  <p:childTnLst>
                                    <p:set>
                                      <p:cBhvr>
                                        <p:cTn id="71" dur="1" fill="hold">
                                          <p:stCondLst>
                                            <p:cond delay="0"/>
                                          </p:stCondLst>
                                        </p:cTn>
                                        <p:tgtEl>
                                          <p:spTgt spid="9">
                                            <p:txEl>
                                              <p:pRg st="6" end="6"/>
                                            </p:txEl>
                                          </p:spTgt>
                                        </p:tgtEl>
                                        <p:attrNameLst>
                                          <p:attrName>style.visibility</p:attrName>
                                        </p:attrNameLst>
                                      </p:cBhvr>
                                      <p:to>
                                        <p:strVal val="visible"/>
                                      </p:to>
                                    </p:set>
                                    <p:anim calcmode="lin" valueType="num">
                                      <p:cBhvr additive="base">
                                        <p:cTn id="72" dur="10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73" dur="10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par>
                          <p:cTn id="74" fill="hold">
                            <p:stCondLst>
                              <p:cond delay="14000"/>
                            </p:stCondLst>
                            <p:childTnLst>
                              <p:par>
                                <p:cTn id="75" presetID="2" presetClass="entr" presetSubtype="8" fill="hold" nodeType="after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 calcmode="lin" valueType="num">
                                      <p:cBhvr additive="base">
                                        <p:cTn id="77" dur="10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78"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79" fill="hold">
                            <p:stCondLst>
                              <p:cond delay="15000"/>
                            </p:stCondLst>
                            <p:childTnLst>
                              <p:par>
                                <p:cTn id="80" presetID="2" presetClass="entr" presetSubtype="2" fill="hold" nodeType="afterEffect">
                                  <p:stCondLst>
                                    <p:cond delay="0"/>
                                  </p:stCondLst>
                                  <p:childTnLst>
                                    <p:set>
                                      <p:cBhvr>
                                        <p:cTn id="81" dur="1" fill="hold">
                                          <p:stCondLst>
                                            <p:cond delay="0"/>
                                          </p:stCondLst>
                                        </p:cTn>
                                        <p:tgtEl>
                                          <p:spTgt spid="9">
                                            <p:txEl>
                                              <p:pRg st="7" end="7"/>
                                            </p:txEl>
                                          </p:spTgt>
                                        </p:tgtEl>
                                        <p:attrNameLst>
                                          <p:attrName>style.visibility</p:attrName>
                                        </p:attrNameLst>
                                      </p:cBhvr>
                                      <p:to>
                                        <p:strVal val="visible"/>
                                      </p:to>
                                    </p:set>
                                    <p:anim calcmode="lin" valueType="num">
                                      <p:cBhvr additive="base">
                                        <p:cTn id="82" dur="1000" fill="hold"/>
                                        <p:tgtEl>
                                          <p:spTgt spid="9">
                                            <p:txEl>
                                              <p:pRg st="7" end="7"/>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9">
                                            <p:txEl>
                                              <p:pRg st="7" end="7"/>
                                            </p:txEl>
                                          </p:spTgt>
                                        </p:tgtEl>
                                        <p:attrNameLst>
                                          <p:attrName>ppt_y</p:attrName>
                                        </p:attrNameLst>
                                      </p:cBhvr>
                                      <p:tavLst>
                                        <p:tav tm="0">
                                          <p:val>
                                            <p:strVal val="#ppt_y"/>
                                          </p:val>
                                        </p:tav>
                                        <p:tav tm="100000">
                                          <p:val>
                                            <p:strVal val="#ppt_y"/>
                                          </p:val>
                                        </p:tav>
                                      </p:tavLst>
                                    </p:anim>
                                  </p:childTnLst>
                                </p:cTn>
                              </p:par>
                            </p:childTnLst>
                          </p:cTn>
                        </p:par>
                        <p:par>
                          <p:cTn id="84" fill="hold">
                            <p:stCondLst>
                              <p:cond delay="16000"/>
                            </p:stCondLst>
                            <p:childTnLst>
                              <p:par>
                                <p:cTn id="85" presetID="2" presetClass="entr" presetSubtype="8" fill="hold" nodeType="after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anim calcmode="lin" valueType="num">
                                      <p:cBhvr additive="base">
                                        <p:cTn id="87" dur="10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88" dur="10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89" fill="hold">
                            <p:stCondLst>
                              <p:cond delay="17000"/>
                            </p:stCondLst>
                            <p:childTnLst>
                              <p:par>
                                <p:cTn id="90" presetID="2" presetClass="entr" presetSubtype="2" fill="hold" nodeType="afterEffect">
                                  <p:stCondLst>
                                    <p:cond delay="0"/>
                                  </p:stCondLst>
                                  <p:childTnLst>
                                    <p:set>
                                      <p:cBhvr>
                                        <p:cTn id="91" dur="1" fill="hold">
                                          <p:stCondLst>
                                            <p:cond delay="0"/>
                                          </p:stCondLst>
                                        </p:cTn>
                                        <p:tgtEl>
                                          <p:spTgt spid="9">
                                            <p:txEl>
                                              <p:pRg st="8" end="8"/>
                                            </p:txEl>
                                          </p:spTgt>
                                        </p:tgtEl>
                                        <p:attrNameLst>
                                          <p:attrName>style.visibility</p:attrName>
                                        </p:attrNameLst>
                                      </p:cBhvr>
                                      <p:to>
                                        <p:strVal val="visible"/>
                                      </p:to>
                                    </p:set>
                                    <p:anim calcmode="lin" valueType="num">
                                      <p:cBhvr additive="base">
                                        <p:cTn id="92" dur="10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par>
                          <p:cTn id="94" fill="hold">
                            <p:stCondLst>
                              <p:cond delay="18000"/>
                            </p:stCondLst>
                            <p:childTnLst>
                              <p:par>
                                <p:cTn id="95" presetID="2" presetClass="entr" presetSubtype="8" fill="hold" nodeType="afterEffect">
                                  <p:stCondLst>
                                    <p:cond delay="0"/>
                                  </p:stCondLst>
                                  <p:childTnLst>
                                    <p:set>
                                      <p:cBhvr>
                                        <p:cTn id="96" dur="1" fill="hold">
                                          <p:stCondLst>
                                            <p:cond delay="0"/>
                                          </p:stCondLst>
                                        </p:cTn>
                                        <p:tgtEl>
                                          <p:spTgt spid="3">
                                            <p:txEl>
                                              <p:pRg st="9" end="9"/>
                                            </p:txEl>
                                          </p:spTgt>
                                        </p:tgtEl>
                                        <p:attrNameLst>
                                          <p:attrName>style.visibility</p:attrName>
                                        </p:attrNameLst>
                                      </p:cBhvr>
                                      <p:to>
                                        <p:strVal val="visible"/>
                                      </p:to>
                                    </p:set>
                                    <p:anim calcmode="lin" valueType="num">
                                      <p:cBhvr additive="base">
                                        <p:cTn id="97" dur="10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98" dur="10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par>
                          <p:cTn id="99" fill="hold">
                            <p:stCondLst>
                              <p:cond delay="19000"/>
                            </p:stCondLst>
                            <p:childTnLst>
                              <p:par>
                                <p:cTn id="100" presetID="2" presetClass="entr" presetSubtype="2" fill="hold" nodeType="afterEffect">
                                  <p:stCondLst>
                                    <p:cond delay="0"/>
                                  </p:stCondLst>
                                  <p:childTnLst>
                                    <p:set>
                                      <p:cBhvr>
                                        <p:cTn id="101" dur="1" fill="hold">
                                          <p:stCondLst>
                                            <p:cond delay="0"/>
                                          </p:stCondLst>
                                        </p:cTn>
                                        <p:tgtEl>
                                          <p:spTgt spid="9">
                                            <p:txEl>
                                              <p:pRg st="9" end="9"/>
                                            </p:txEl>
                                          </p:spTgt>
                                        </p:tgtEl>
                                        <p:attrNameLst>
                                          <p:attrName>style.visibility</p:attrName>
                                        </p:attrNameLst>
                                      </p:cBhvr>
                                      <p:to>
                                        <p:strVal val="visible"/>
                                      </p:to>
                                    </p:set>
                                    <p:anim calcmode="lin" valueType="num">
                                      <p:cBhvr additive="base">
                                        <p:cTn id="102" dur="1000" fill="hold"/>
                                        <p:tgtEl>
                                          <p:spTgt spid="9">
                                            <p:txEl>
                                              <p:pRg st="9" end="9"/>
                                            </p:txEl>
                                          </p:spTgt>
                                        </p:tgtEl>
                                        <p:attrNameLst>
                                          <p:attrName>ppt_x</p:attrName>
                                        </p:attrNameLst>
                                      </p:cBhvr>
                                      <p:tavLst>
                                        <p:tav tm="0">
                                          <p:val>
                                            <p:strVal val="1+#ppt_w/2"/>
                                          </p:val>
                                        </p:tav>
                                        <p:tav tm="100000">
                                          <p:val>
                                            <p:strVal val="#ppt_x"/>
                                          </p:val>
                                        </p:tav>
                                      </p:tavLst>
                                    </p:anim>
                                    <p:anim calcmode="lin" valueType="num">
                                      <p:cBhvr additive="base">
                                        <p:cTn id="103" dur="1000" fill="hold"/>
                                        <p:tgtEl>
                                          <p:spTgt spid="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070" y="2366265"/>
            <a:ext cx="7395883" cy="2585323"/>
          </a:xfrm>
          <a:prstGeom prst="rect">
            <a:avLst/>
          </a:prstGeom>
        </p:spPr>
        <p:txBody>
          <a:bodyPr wrap="square">
            <a:spAutoFit/>
          </a:bodyPr>
          <a:lstStyle/>
          <a:p>
            <a:pPr algn="ctr"/>
            <a:r>
              <a:rPr lang="en-US" sz="3600" b="1" i="1" dirty="0"/>
              <a:t>Adopt </a:t>
            </a:r>
            <a:r>
              <a:rPr lang="en-US" sz="3600" b="1" i="1" dirty="0" err="1"/>
              <a:t>TimeAlly</a:t>
            </a:r>
            <a:r>
              <a:rPr lang="en-US" sz="3600" b="1" i="1" dirty="0"/>
              <a:t> PET </a:t>
            </a:r>
          </a:p>
          <a:p>
            <a:pPr algn="ctr"/>
            <a:endParaRPr lang="en-US" sz="1000" b="1" i="1" dirty="0"/>
          </a:p>
          <a:p>
            <a:pPr algn="ctr"/>
            <a:r>
              <a:rPr lang="en-US" sz="4000" b="1" i="1" dirty="0"/>
              <a:t>(Personal Era Swap Teller)</a:t>
            </a:r>
          </a:p>
          <a:p>
            <a:pPr algn="ctr"/>
            <a:endParaRPr lang="en-US" sz="3600" b="1" i="1" dirty="0"/>
          </a:p>
          <a:p>
            <a:pPr algn="ctr"/>
            <a:r>
              <a:rPr lang="en-US" sz="4000" b="1" i="1" dirty="0"/>
              <a:t>Disrupting uncertainty….</a:t>
            </a:r>
          </a:p>
        </p:txBody>
      </p:sp>
      <p:sp>
        <p:nvSpPr>
          <p:cNvPr id="3" name="Rectangle 2"/>
          <p:cNvSpPr/>
          <p:nvPr/>
        </p:nvSpPr>
        <p:spPr>
          <a:xfrm>
            <a:off x="529657" y="952305"/>
            <a:ext cx="6906566" cy="1200329"/>
          </a:xfrm>
          <a:prstGeom prst="rect">
            <a:avLst/>
          </a:prstGeom>
        </p:spPr>
        <p:txBody>
          <a:bodyPr wrap="square">
            <a:spAutoFit/>
          </a:bodyPr>
          <a:lstStyle/>
          <a:p>
            <a:r>
              <a:rPr lang="en-US" sz="3600" b="1" i="1" dirty="0"/>
              <a:t>There is one thing which always stays with you…… </a:t>
            </a:r>
          </a:p>
        </p:txBody>
      </p:sp>
      <p:pic>
        <p:nvPicPr>
          <p:cNvPr id="4098" name="Picture 2"/>
          <p:cNvPicPr>
            <a:picLocks noChangeAspect="1" noChangeArrowheads="1"/>
          </p:cNvPicPr>
          <p:nvPr/>
        </p:nvPicPr>
        <p:blipFill>
          <a:blip r:embed="rId2"/>
          <a:srcRect l="20882" t="20893" r="57733" b="17143"/>
          <a:stretch>
            <a:fillRect/>
          </a:stretch>
        </p:blipFill>
        <p:spPr bwMode="auto">
          <a:xfrm>
            <a:off x="7392366" y="529722"/>
            <a:ext cx="3559344" cy="5798556"/>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id="{7B852605-5B4C-4568-AE95-78FC4A616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8" name="Rectangle 7">
            <a:extLst>
              <a:ext uri="{FF2B5EF4-FFF2-40B4-BE49-F238E27FC236}">
                <a16:creationId xmlns:a16="http://schemas.microsoft.com/office/drawing/2014/main" id="{9B3827AA-32E6-4DF7-A3C6-C71E85139586}"/>
              </a:ext>
            </a:extLst>
          </p:cNvPr>
          <p:cNvSpPr/>
          <p:nvPr/>
        </p:nvSpPr>
        <p:spPr>
          <a:xfrm>
            <a:off x="396364" y="5428641"/>
            <a:ext cx="7039859" cy="954107"/>
          </a:xfrm>
          <a:prstGeom prst="rect">
            <a:avLst/>
          </a:prstGeom>
        </p:spPr>
        <p:txBody>
          <a:bodyPr wrap="square">
            <a:spAutoFit/>
          </a:bodyPr>
          <a:lstStyle/>
          <a:p>
            <a:r>
              <a:rPr lang="en-US" sz="2800" b="1" i="1" dirty="0"/>
              <a:t>Empower your journey of life with unerasable Blockchain Based Smart Contract</a:t>
            </a:r>
          </a:p>
        </p:txBody>
      </p:sp>
      <p:sp>
        <p:nvSpPr>
          <p:cNvPr id="10" name="Rectangle 9">
            <a:extLst>
              <a:ext uri="{FF2B5EF4-FFF2-40B4-BE49-F238E27FC236}">
                <a16:creationId xmlns:a16="http://schemas.microsoft.com/office/drawing/2014/main" id="{F5FE5451-01ED-4F3E-B5D9-0B92EEAD1955}"/>
              </a:ext>
            </a:extLst>
          </p:cNvPr>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sp>
        <p:nvSpPr>
          <p:cNvPr id="11" name="Rectangle 10">
            <a:extLst>
              <a:ext uri="{FF2B5EF4-FFF2-40B4-BE49-F238E27FC236}">
                <a16:creationId xmlns:a16="http://schemas.microsoft.com/office/drawing/2014/main" id="{4761815C-7A9D-486B-B381-9621F1D10E1D}"/>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13" name="Picture 12">
            <a:extLst>
              <a:ext uri="{FF2B5EF4-FFF2-40B4-BE49-F238E27FC236}">
                <a16:creationId xmlns:a16="http://schemas.microsoft.com/office/drawing/2014/main" id="{0D5FBEAC-2B7F-49D1-B5BA-762709C01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pic>
        <p:nvPicPr>
          <p:cNvPr id="16" name="Picture 15">
            <a:extLst>
              <a:ext uri="{FF2B5EF4-FFF2-40B4-BE49-F238E27FC236}">
                <a16:creationId xmlns:a16="http://schemas.microsoft.com/office/drawing/2014/main" id="{270983E0-E57C-43A9-94DE-577CCA2ED0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241" y="447134"/>
            <a:ext cx="3405575" cy="52047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3221" y="175961"/>
            <a:ext cx="9039499" cy="954107"/>
          </a:xfrm>
          <a:prstGeom prst="rect">
            <a:avLst/>
          </a:prstGeom>
          <a:noFill/>
        </p:spPr>
        <p:txBody>
          <a:bodyPr wrap="square" rtlCol="0">
            <a:spAutoFit/>
          </a:bodyPr>
          <a:lstStyle/>
          <a:p>
            <a:r>
              <a:rPr lang="en-US" sz="2800" b="1" i="1" dirty="0"/>
              <a:t>TimeAlly PET (Personal Era Swap Teller) Plan is Guaranteed by Smart Contract</a:t>
            </a:r>
            <a:endParaRPr lang="en-US" sz="2800" dirty="0"/>
          </a:p>
        </p:txBody>
      </p:sp>
      <p:sp>
        <p:nvSpPr>
          <p:cNvPr id="5" name="TextBox 4"/>
          <p:cNvSpPr txBox="1"/>
          <p:nvPr/>
        </p:nvSpPr>
        <p:spPr>
          <a:xfrm>
            <a:off x="527223" y="1287158"/>
            <a:ext cx="6657348" cy="646331"/>
          </a:xfrm>
          <a:prstGeom prst="rect">
            <a:avLst/>
          </a:prstGeom>
          <a:noFill/>
        </p:spPr>
        <p:txBody>
          <a:bodyPr wrap="square" rtlCol="0">
            <a:spAutoFit/>
          </a:bodyPr>
          <a:lstStyle/>
          <a:p>
            <a:r>
              <a:rPr lang="en-US" sz="2000" b="1" dirty="0"/>
              <a:t>Companion:</a:t>
            </a:r>
            <a:r>
              <a:rPr lang="en-US" sz="2000" dirty="0"/>
              <a:t> </a:t>
            </a:r>
            <a:r>
              <a:rPr lang="en-US" sz="1600" i="1" dirty="0"/>
              <a:t>Guarantees 50% additional support  for your Monthly accumulation goals. </a:t>
            </a:r>
          </a:p>
        </p:txBody>
      </p:sp>
      <p:sp>
        <p:nvSpPr>
          <p:cNvPr id="6" name="TextBox 5"/>
          <p:cNvSpPr txBox="1"/>
          <p:nvPr/>
        </p:nvSpPr>
        <p:spPr>
          <a:xfrm>
            <a:off x="592534" y="3962408"/>
            <a:ext cx="6278528" cy="646331"/>
          </a:xfrm>
          <a:prstGeom prst="rect">
            <a:avLst/>
          </a:prstGeom>
          <a:noFill/>
        </p:spPr>
        <p:txBody>
          <a:bodyPr wrap="square" rtlCol="0">
            <a:spAutoFit/>
          </a:bodyPr>
          <a:lstStyle/>
          <a:p>
            <a:r>
              <a:rPr lang="en-US" sz="2000" b="1" dirty="0"/>
              <a:t>Empower: </a:t>
            </a:r>
            <a:r>
              <a:rPr lang="en-US" sz="1600" i="1" dirty="0"/>
              <a:t>Pet provides you complete control &amp; transparency of your Monthly Accumulations &amp; returns </a:t>
            </a:r>
          </a:p>
        </p:txBody>
      </p:sp>
      <p:sp>
        <p:nvSpPr>
          <p:cNvPr id="8" name="TextBox 7"/>
          <p:cNvSpPr txBox="1"/>
          <p:nvPr/>
        </p:nvSpPr>
        <p:spPr>
          <a:xfrm>
            <a:off x="601751" y="4621940"/>
            <a:ext cx="6674260" cy="769441"/>
          </a:xfrm>
          <a:prstGeom prst="rect">
            <a:avLst/>
          </a:prstGeom>
          <a:noFill/>
        </p:spPr>
        <p:txBody>
          <a:bodyPr wrap="square" rtlCol="0">
            <a:spAutoFit/>
          </a:bodyPr>
          <a:lstStyle/>
          <a:p>
            <a:r>
              <a:rPr lang="en-US" sz="2000" b="1" dirty="0"/>
              <a:t>Flexible:</a:t>
            </a:r>
            <a:r>
              <a:rPr lang="en-US" sz="2800" b="1" dirty="0"/>
              <a:t> </a:t>
            </a:r>
            <a:r>
              <a:rPr lang="en-US" sz="1600" i="1" dirty="0"/>
              <a:t>You can choose your PET plan as per your Monthly Goals &amp; expected gains to meet your milestones.</a:t>
            </a:r>
          </a:p>
        </p:txBody>
      </p:sp>
      <p:pic>
        <p:nvPicPr>
          <p:cNvPr id="9" name="Picture 8">
            <a:extLst>
              <a:ext uri="{FF2B5EF4-FFF2-40B4-BE49-F238E27FC236}">
                <a16:creationId xmlns:a16="http://schemas.microsoft.com/office/drawing/2014/main" id="{E893B6F8-2BBB-43F4-BC74-B7309361CE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pic>
        <p:nvPicPr>
          <p:cNvPr id="10" name="Picture 9">
            <a:extLst>
              <a:ext uri="{FF2B5EF4-FFF2-40B4-BE49-F238E27FC236}">
                <a16:creationId xmlns:a16="http://schemas.microsoft.com/office/drawing/2014/main" id="{CDE08C8E-0161-4819-B30D-484020CA5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7309"/>
            <a:ext cx="635640" cy="558121"/>
          </a:xfrm>
          <a:prstGeom prst="rect">
            <a:avLst/>
          </a:prstGeom>
        </p:spPr>
      </p:pic>
      <p:pic>
        <p:nvPicPr>
          <p:cNvPr id="12" name="Picture 11">
            <a:extLst>
              <a:ext uri="{FF2B5EF4-FFF2-40B4-BE49-F238E27FC236}">
                <a16:creationId xmlns:a16="http://schemas.microsoft.com/office/drawing/2014/main" id="{A8ADB7AA-2353-4F3D-BD49-FF526F04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4" y="4708019"/>
            <a:ext cx="635640" cy="558121"/>
          </a:xfrm>
          <a:prstGeom prst="rect">
            <a:avLst/>
          </a:prstGeom>
        </p:spPr>
      </p:pic>
      <p:sp>
        <p:nvSpPr>
          <p:cNvPr id="14" name="Rectangle 13">
            <a:extLst>
              <a:ext uri="{FF2B5EF4-FFF2-40B4-BE49-F238E27FC236}">
                <a16:creationId xmlns:a16="http://schemas.microsoft.com/office/drawing/2014/main" id="{1FD156B0-D2B2-49E4-8736-500AB6AACCB1}"/>
              </a:ext>
            </a:extLst>
          </p:cNvPr>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sp>
        <p:nvSpPr>
          <p:cNvPr id="15" name="Rectangle 14">
            <a:extLst>
              <a:ext uri="{FF2B5EF4-FFF2-40B4-BE49-F238E27FC236}">
                <a16:creationId xmlns:a16="http://schemas.microsoft.com/office/drawing/2014/main" id="{A7809800-92CE-43D2-AA0E-C4377D7AC3FD}"/>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16" name="Picture 15">
            <a:extLst>
              <a:ext uri="{FF2B5EF4-FFF2-40B4-BE49-F238E27FC236}">
                <a16:creationId xmlns:a16="http://schemas.microsoft.com/office/drawing/2014/main" id="{C0450EA4-B0D1-4EC9-AC0D-5E49691F0C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sp>
        <p:nvSpPr>
          <p:cNvPr id="17" name="TextBox 16"/>
          <p:cNvSpPr txBox="1"/>
          <p:nvPr/>
        </p:nvSpPr>
        <p:spPr>
          <a:xfrm>
            <a:off x="579473" y="2869475"/>
            <a:ext cx="5516528" cy="892552"/>
          </a:xfrm>
          <a:prstGeom prst="rect">
            <a:avLst/>
          </a:prstGeom>
          <a:noFill/>
        </p:spPr>
        <p:txBody>
          <a:bodyPr wrap="square" rtlCol="0">
            <a:spAutoFit/>
          </a:bodyPr>
          <a:lstStyle/>
          <a:p>
            <a:r>
              <a:rPr lang="en-US" sz="2000" b="1" dirty="0"/>
              <a:t>Returns of Premium:  </a:t>
            </a:r>
            <a:r>
              <a:rPr lang="en-US" sz="1600" i="1" dirty="0"/>
              <a:t>Pet provides smart contract based  </a:t>
            </a:r>
            <a:r>
              <a:rPr lang="en-US" sz="1600" b="1" i="1" dirty="0"/>
              <a:t>safety,</a:t>
            </a:r>
            <a:r>
              <a:rPr lang="en-US" sz="1600" i="1" dirty="0"/>
              <a:t> </a:t>
            </a:r>
            <a:r>
              <a:rPr lang="en-US" sz="1600" b="1" i="1" dirty="0"/>
              <a:t>security </a:t>
            </a:r>
            <a:r>
              <a:rPr lang="en-US" sz="1600" i="1" dirty="0"/>
              <a:t>&amp; </a:t>
            </a:r>
            <a:r>
              <a:rPr lang="en-US" sz="1600" b="1" i="1" dirty="0"/>
              <a:t>stability</a:t>
            </a:r>
            <a:r>
              <a:rPr lang="en-US" sz="1600" i="1" dirty="0"/>
              <a:t> of your accumulation  &amp; rewards you per predefined set of rules</a:t>
            </a:r>
          </a:p>
        </p:txBody>
      </p:sp>
      <p:pic>
        <p:nvPicPr>
          <p:cNvPr id="18" name="Picture 17">
            <a:extLst>
              <a:ext uri="{FF2B5EF4-FFF2-40B4-BE49-F238E27FC236}">
                <a16:creationId xmlns:a16="http://schemas.microsoft.com/office/drawing/2014/main" id="{0808F588-D53D-411F-B654-2D95E650D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3089"/>
            <a:ext cx="635640" cy="558121"/>
          </a:xfrm>
          <a:prstGeom prst="rect">
            <a:avLst/>
          </a:prstGeom>
        </p:spPr>
      </p:pic>
      <p:sp>
        <p:nvSpPr>
          <p:cNvPr id="19" name="TextBox 18"/>
          <p:cNvSpPr txBox="1"/>
          <p:nvPr/>
        </p:nvSpPr>
        <p:spPr>
          <a:xfrm>
            <a:off x="562055" y="2094411"/>
            <a:ext cx="6309007" cy="646331"/>
          </a:xfrm>
          <a:prstGeom prst="rect">
            <a:avLst/>
          </a:prstGeom>
          <a:noFill/>
        </p:spPr>
        <p:txBody>
          <a:bodyPr wrap="square" rtlCol="0">
            <a:spAutoFit/>
          </a:bodyPr>
          <a:lstStyle/>
          <a:p>
            <a:r>
              <a:rPr lang="en-US" sz="2000" b="1" dirty="0"/>
              <a:t>Partner: </a:t>
            </a:r>
            <a:r>
              <a:rPr lang="en-US" sz="1050" dirty="0"/>
              <a:t> </a:t>
            </a:r>
            <a:r>
              <a:rPr lang="en-US" sz="1600" i="1" dirty="0"/>
              <a:t>Assures Monthly annuity gain </a:t>
            </a:r>
            <a:r>
              <a:rPr lang="en-US" sz="1600" b="1" i="1" dirty="0"/>
              <a:t>consistently </a:t>
            </a:r>
            <a:r>
              <a:rPr lang="en-US" sz="1600" i="1" dirty="0"/>
              <a:t>for 5 Annuity Years based on your Monthly Goals achievement </a:t>
            </a:r>
          </a:p>
        </p:txBody>
      </p:sp>
      <p:pic>
        <p:nvPicPr>
          <p:cNvPr id="20" name="Picture 19">
            <a:extLst>
              <a:ext uri="{FF2B5EF4-FFF2-40B4-BE49-F238E27FC236}">
                <a16:creationId xmlns:a16="http://schemas.microsoft.com/office/drawing/2014/main" id="{0808F588-D53D-411F-B654-2D95E650D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761"/>
            <a:ext cx="635640" cy="558121"/>
          </a:xfrm>
          <a:prstGeom prst="rect">
            <a:avLst/>
          </a:prstGeom>
        </p:spPr>
      </p:pic>
      <p:pic>
        <p:nvPicPr>
          <p:cNvPr id="21" name="Picture 20">
            <a:extLst>
              <a:ext uri="{FF2B5EF4-FFF2-40B4-BE49-F238E27FC236}">
                <a16:creationId xmlns:a16="http://schemas.microsoft.com/office/drawing/2014/main" id="{0808F588-D53D-411F-B654-2D95E650D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30607"/>
            <a:ext cx="635640" cy="558121"/>
          </a:xfrm>
          <a:prstGeom prst="rect">
            <a:avLst/>
          </a:prstGeom>
        </p:spPr>
      </p:pic>
      <p:pic>
        <p:nvPicPr>
          <p:cNvPr id="22" name="Picture 21" descr="Pet With Features.jpg"/>
          <p:cNvPicPr>
            <a:picLocks noChangeAspect="1"/>
          </p:cNvPicPr>
          <p:nvPr/>
        </p:nvPicPr>
        <p:blipFill>
          <a:blip r:embed="rId5" cstate="print"/>
          <a:stretch>
            <a:fillRect/>
          </a:stretch>
        </p:blipFill>
        <p:spPr>
          <a:xfrm>
            <a:off x="6871062" y="1130068"/>
            <a:ext cx="5013657" cy="5013657"/>
          </a:xfrm>
          <a:prstGeom prst="rect">
            <a:avLst/>
          </a:prstGeom>
        </p:spPr>
      </p:pic>
      <p:sp>
        <p:nvSpPr>
          <p:cNvPr id="23" name="TextBox 22"/>
          <p:cNvSpPr txBox="1"/>
          <p:nvPr/>
        </p:nvSpPr>
        <p:spPr>
          <a:xfrm>
            <a:off x="649648" y="5505860"/>
            <a:ext cx="4976949" cy="769441"/>
          </a:xfrm>
          <a:prstGeom prst="rect">
            <a:avLst/>
          </a:prstGeom>
          <a:noFill/>
        </p:spPr>
        <p:txBody>
          <a:bodyPr wrap="square" rtlCol="0">
            <a:spAutoFit/>
          </a:bodyPr>
          <a:lstStyle/>
          <a:p>
            <a:r>
              <a:rPr lang="en-US" sz="2000" b="1" dirty="0"/>
              <a:t>Legacy:</a:t>
            </a:r>
            <a:r>
              <a:rPr lang="en-US" sz="2800" b="1" dirty="0"/>
              <a:t> </a:t>
            </a:r>
            <a:r>
              <a:rPr lang="en-US" sz="1600" i="1" dirty="0"/>
              <a:t>You can add nominees &amp; pass on your legacy to loved ones.</a:t>
            </a:r>
          </a:p>
        </p:txBody>
      </p:sp>
      <p:pic>
        <p:nvPicPr>
          <p:cNvPr id="24" name="Picture 23">
            <a:extLst>
              <a:ext uri="{FF2B5EF4-FFF2-40B4-BE49-F238E27FC236}">
                <a16:creationId xmlns:a16="http://schemas.microsoft.com/office/drawing/2014/main" id="{A8ADB7AA-2353-4F3D-BD49-FF526F04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1" y="5591939"/>
            <a:ext cx="635640" cy="55812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BED22C-FA46-4505-AD23-1505963103AE}"/>
              </a:ext>
            </a:extLst>
          </p:cNvPr>
          <p:cNvSpPr txBox="1"/>
          <p:nvPr/>
        </p:nvSpPr>
        <p:spPr>
          <a:xfrm>
            <a:off x="466424" y="1305222"/>
            <a:ext cx="6331941" cy="427809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0"/>
            <a:r>
              <a:rPr lang="en-US"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Monthly Annuity Guaranteed by PET Smart Contract</a:t>
            </a:r>
          </a:p>
          <a:p>
            <a:r>
              <a:rPr lang="en-US" sz="1600" i="1" dirty="0"/>
              <a:t>Will receive Annuity return % on ES staked every month for the same month in next </a:t>
            </a:r>
            <a:r>
              <a:rPr lang="en-US" sz="1600" b="1" i="1" dirty="0"/>
              <a:t>5</a:t>
            </a:r>
            <a:r>
              <a:rPr lang="en-US" sz="1600" i="1" dirty="0"/>
              <a:t> years</a:t>
            </a:r>
          </a:p>
          <a:p>
            <a:endParaRPr lang="en-US" sz="1600" b="1" dirty="0"/>
          </a:p>
          <a:p>
            <a:pPr lvl="0"/>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PET Bonus</a:t>
            </a:r>
          </a:p>
          <a:p>
            <a:pPr lvl="0"/>
            <a:r>
              <a:rPr lang="en-US" sz="1600" i="1" dirty="0">
                <a:solidFill>
                  <a:prstClr val="black"/>
                </a:solidFill>
              </a:rPr>
              <a:t>PET Bonus on total ES staked of Accumulation Year gets released timely in </a:t>
            </a:r>
            <a:r>
              <a:rPr lang="en-US" sz="1600" b="1" i="1" dirty="0">
                <a:solidFill>
                  <a:prstClr val="black"/>
                </a:solidFill>
              </a:rPr>
              <a:t>12</a:t>
            </a:r>
            <a:r>
              <a:rPr lang="en-US" sz="1600" i="1" dirty="0">
                <a:solidFill>
                  <a:prstClr val="black"/>
                </a:solidFill>
              </a:rPr>
              <a:t> equal intervals if all the monthly target commitments are achieved every month (* conditions apply)</a:t>
            </a:r>
          </a:p>
          <a:p>
            <a:pPr lvl="0"/>
            <a:endPar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lvl="0"/>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PET Bounty</a:t>
            </a:r>
            <a:endParaRPr lang="en-US" sz="1600" dirty="0">
              <a:solidFill>
                <a:srgbClr val="00B050"/>
              </a:solidFill>
            </a:endParaRPr>
          </a:p>
          <a:p>
            <a:r>
              <a:rPr lang="en-US" sz="1600" i="1" dirty="0"/>
              <a:t>PET shall stake equal count of ES every month as per your </a:t>
            </a:r>
            <a:r>
              <a:rPr lang="en-US" sz="1600" i="1" dirty="0" err="1"/>
              <a:t>stakings</a:t>
            </a:r>
            <a:r>
              <a:rPr lang="en-US" sz="1600" i="1" dirty="0"/>
              <a:t> for that corresponding month. PET will contribute 50% Bounty of your Monthly target Commitment Plan Selected. </a:t>
            </a:r>
          </a:p>
          <a:p>
            <a:r>
              <a:rPr lang="en-US" sz="1600" i="1" dirty="0">
                <a:solidFill>
                  <a:prstClr val="black"/>
                </a:solidFill>
              </a:rPr>
              <a:t>(* conditions apply)</a:t>
            </a:r>
          </a:p>
          <a:p>
            <a:endParaRPr lang="en-US" sz="16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en-US" sz="1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Limited Period Solution</a:t>
            </a:r>
            <a:endParaRPr lang="en-US" sz="1600" dirty="0">
              <a:solidFill>
                <a:srgbClr val="00B050"/>
              </a:solidFill>
            </a:endParaRPr>
          </a:p>
          <a:p>
            <a:r>
              <a:rPr lang="en-US" sz="1600" i="1" dirty="0"/>
              <a:t>PET is limited period Solution applicable for 20000000 ( 20 Million ES). </a:t>
            </a:r>
          </a:p>
        </p:txBody>
      </p:sp>
      <p:sp>
        <p:nvSpPr>
          <p:cNvPr id="4" name="Title 3">
            <a:extLst>
              <a:ext uri="{FF2B5EF4-FFF2-40B4-BE49-F238E27FC236}">
                <a16:creationId xmlns:a16="http://schemas.microsoft.com/office/drawing/2014/main" id="{47276DB8-90D8-454C-BE75-36CE6D35A26F}"/>
              </a:ext>
            </a:extLst>
          </p:cNvPr>
          <p:cNvSpPr>
            <a:spLocks noGrp="1"/>
          </p:cNvSpPr>
          <p:nvPr>
            <p:ph type="title"/>
          </p:nvPr>
        </p:nvSpPr>
        <p:spPr>
          <a:xfrm>
            <a:off x="838200" y="16382"/>
            <a:ext cx="10515600" cy="1119769"/>
          </a:xfrm>
        </p:spPr>
        <p:txBody>
          <a:bodyPr>
            <a:normAutofit/>
          </a:bodyPr>
          <a:lstStyle/>
          <a:p>
            <a:pPr lvl="0" algn="ctr" fontAlgn="base">
              <a:spcAft>
                <a:spcPct val="0"/>
              </a:spcAft>
            </a:pPr>
            <a:r>
              <a:rPr lang="en-US" sz="2800" b="1" dirty="0">
                <a:solidFill>
                  <a:srgbClr val="002060"/>
                </a:solidFill>
                <a:ea typeface="Arial" pitchFamily="34" charset="0"/>
                <a:cs typeface="Arial" pitchFamily="34" charset="0"/>
              </a:rPr>
              <a:t>Why </a:t>
            </a:r>
            <a:r>
              <a:rPr lang="en-US" sz="2800" b="1" dirty="0" err="1">
                <a:solidFill>
                  <a:srgbClr val="002060"/>
                </a:solidFill>
                <a:ea typeface="Arial" pitchFamily="34" charset="0"/>
                <a:cs typeface="Arial" pitchFamily="34" charset="0"/>
              </a:rPr>
              <a:t>TimeAlly</a:t>
            </a:r>
            <a:r>
              <a:rPr lang="en-US" sz="2800" b="1" dirty="0">
                <a:solidFill>
                  <a:srgbClr val="002060"/>
                </a:solidFill>
                <a:ea typeface="Arial" pitchFamily="34" charset="0"/>
                <a:cs typeface="Arial" pitchFamily="34" charset="0"/>
              </a:rPr>
              <a:t> Personal Era Swap Teller (PET)</a:t>
            </a:r>
          </a:p>
        </p:txBody>
      </p:sp>
      <p:graphicFrame>
        <p:nvGraphicFramePr>
          <p:cNvPr id="5" name="Table 4">
            <a:extLst>
              <a:ext uri="{FF2B5EF4-FFF2-40B4-BE49-F238E27FC236}">
                <a16:creationId xmlns:a16="http://schemas.microsoft.com/office/drawing/2014/main" id="{F205BAD3-FA4A-4809-B125-44E227DF6955}"/>
              </a:ext>
            </a:extLst>
          </p:cNvPr>
          <p:cNvGraphicFramePr>
            <a:graphicFrameLocks noGrp="1"/>
          </p:cNvGraphicFramePr>
          <p:nvPr>
            <p:extLst>
              <p:ext uri="{D42A27DB-BD31-4B8C-83A1-F6EECF244321}">
                <p14:modId xmlns:p14="http://schemas.microsoft.com/office/powerpoint/2010/main" val="631704178"/>
              </p:ext>
            </p:extLst>
          </p:nvPr>
        </p:nvGraphicFramePr>
        <p:xfrm>
          <a:off x="7136344" y="1611526"/>
          <a:ext cx="4317499" cy="2032037"/>
        </p:xfrm>
        <a:graphic>
          <a:graphicData uri="http://schemas.openxmlformats.org/drawingml/2006/table">
            <a:tbl>
              <a:tblPr/>
              <a:tblGrid>
                <a:gridCol w="1114282">
                  <a:extLst>
                    <a:ext uri="{9D8B030D-6E8A-4147-A177-3AD203B41FA5}">
                      <a16:colId xmlns:a16="http://schemas.microsoft.com/office/drawing/2014/main" val="20000"/>
                    </a:ext>
                  </a:extLst>
                </a:gridCol>
                <a:gridCol w="1827701">
                  <a:extLst>
                    <a:ext uri="{9D8B030D-6E8A-4147-A177-3AD203B41FA5}">
                      <a16:colId xmlns:a16="http://schemas.microsoft.com/office/drawing/2014/main" val="20001"/>
                    </a:ext>
                  </a:extLst>
                </a:gridCol>
                <a:gridCol w="1375516">
                  <a:extLst>
                    <a:ext uri="{9D8B030D-6E8A-4147-A177-3AD203B41FA5}">
                      <a16:colId xmlns:a16="http://schemas.microsoft.com/office/drawing/2014/main" val="20002"/>
                    </a:ext>
                  </a:extLst>
                </a:gridCol>
              </a:tblGrid>
              <a:tr h="558517">
                <a:tc>
                  <a:txBody>
                    <a:bodyPr/>
                    <a:lstStyle/>
                    <a:p>
                      <a:pPr algn="ctr" fontAlgn="ctr"/>
                      <a:r>
                        <a:rPr lang="en-US" sz="1100" b="1" i="0" u="none" strike="noStrike" dirty="0">
                          <a:solidFill>
                            <a:srgbClr val="000000"/>
                          </a:solidFill>
                          <a:latin typeface="Calibri"/>
                        </a:rPr>
                        <a:t>Monthly PET </a:t>
                      </a:r>
                      <a:r>
                        <a:rPr lang="en-US" sz="1100" b="1" i="0" u="none" strike="noStrike" baseline="0" dirty="0">
                          <a:solidFill>
                            <a:srgbClr val="000000"/>
                          </a:solidFill>
                          <a:latin typeface="Calibri"/>
                        </a:rPr>
                        <a:t> staking </a:t>
                      </a:r>
                      <a:r>
                        <a:rPr lang="en-US" sz="1100" b="1" i="0" u="none" strike="noStrike" dirty="0">
                          <a:solidFill>
                            <a:srgbClr val="000000"/>
                          </a:solidFill>
                          <a:latin typeface="Calibri"/>
                        </a:rPr>
                        <a:t>for 12 months (ES)</a:t>
                      </a:r>
                    </a:p>
                  </a:txBody>
                  <a:tcPr marL="10682" marR="10682" marT="106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000000"/>
                          </a:solidFill>
                          <a:latin typeface="Calibri"/>
                        </a:rPr>
                        <a:t>PET Bounty will accumulate equal ES as per SAP each corresponding month </a:t>
                      </a:r>
                    </a:p>
                  </a:txBody>
                  <a:tcPr marL="10682" marR="10682" marT="106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000000"/>
                          </a:solidFill>
                          <a:latin typeface="Calibri"/>
                        </a:rPr>
                        <a:t>Monthly Annuity Return in ES  every month for</a:t>
                      </a:r>
                      <a:r>
                        <a:rPr lang="en-US" sz="1100" b="1" i="0" u="none" strike="noStrike" baseline="0" dirty="0">
                          <a:solidFill>
                            <a:srgbClr val="000000"/>
                          </a:solidFill>
                          <a:latin typeface="Calibri"/>
                        </a:rPr>
                        <a:t> 5 years</a:t>
                      </a:r>
                      <a:endParaRPr lang="en-US" sz="1100" b="1" i="0" u="none" strike="noStrike" dirty="0">
                        <a:solidFill>
                          <a:srgbClr val="000000"/>
                        </a:solidFill>
                        <a:latin typeface="Calibri"/>
                      </a:endParaRPr>
                    </a:p>
                  </a:txBody>
                  <a:tcPr marL="10682" marR="10682" marT="106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294704">
                <a:tc>
                  <a:txBody>
                    <a:bodyPr/>
                    <a:lstStyle/>
                    <a:p>
                      <a:pPr algn="ctr" fontAlgn="b"/>
                      <a:r>
                        <a:rPr lang="en-US" sz="1100" b="1" i="0" u="none" strike="noStrike" dirty="0">
                          <a:solidFill>
                            <a:srgbClr val="000000"/>
                          </a:solidFill>
                          <a:latin typeface="Calibri"/>
                        </a:rPr>
                        <a:t>500 to 999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500 to 999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10%</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4704">
                <a:tc>
                  <a:txBody>
                    <a:bodyPr/>
                    <a:lstStyle/>
                    <a:p>
                      <a:pPr algn="ctr" fontAlgn="b"/>
                      <a:r>
                        <a:rPr lang="en-US" sz="1100" b="1" i="0" u="none" strike="noStrike" dirty="0">
                          <a:solidFill>
                            <a:srgbClr val="000000"/>
                          </a:solidFill>
                          <a:latin typeface="Calibri"/>
                        </a:rPr>
                        <a:t>1000 to 2499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1000 to 2499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10.5%</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4704">
                <a:tc>
                  <a:txBody>
                    <a:bodyPr/>
                    <a:lstStyle/>
                    <a:p>
                      <a:pPr algn="ctr" fontAlgn="b"/>
                      <a:r>
                        <a:rPr lang="en-US" sz="1100" b="1" i="0" u="none" strike="noStrike" dirty="0">
                          <a:solidFill>
                            <a:srgbClr val="000000"/>
                          </a:solidFill>
                          <a:latin typeface="Calibri"/>
                        </a:rPr>
                        <a:t>2500 to 4999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2500 to 4999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11%</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4704">
                <a:tc>
                  <a:txBody>
                    <a:bodyPr/>
                    <a:lstStyle/>
                    <a:p>
                      <a:pPr algn="ctr" fontAlgn="b"/>
                      <a:r>
                        <a:rPr lang="en-US" sz="1100" b="1" i="0" u="none" strike="noStrike" dirty="0">
                          <a:solidFill>
                            <a:srgbClr val="000000"/>
                          </a:solidFill>
                          <a:latin typeface="Calibri"/>
                        </a:rPr>
                        <a:t>5000 to 9999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5000 to 9999</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11.5%</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4704">
                <a:tc>
                  <a:txBody>
                    <a:bodyPr/>
                    <a:lstStyle/>
                    <a:p>
                      <a:pPr algn="ctr" fontAlgn="b"/>
                      <a:r>
                        <a:rPr lang="en-US" sz="1100" b="1" i="0" u="none" strike="noStrike" dirty="0">
                          <a:solidFill>
                            <a:srgbClr val="000000"/>
                          </a:solidFill>
                          <a:latin typeface="Calibri"/>
                        </a:rPr>
                        <a:t>10000 and above</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10000 and above</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latin typeface="Calibri"/>
                        </a:rPr>
                        <a:t>12%</a:t>
                      </a:r>
                    </a:p>
                  </a:txBody>
                  <a:tcPr marL="10682" marR="10682" marT="106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0A9FFE93-D8D6-42F7-B895-2D0E24C89B34}"/>
              </a:ext>
            </a:extLst>
          </p:cNvPr>
          <p:cNvSpPr/>
          <p:nvPr/>
        </p:nvSpPr>
        <p:spPr>
          <a:xfrm>
            <a:off x="8084986" y="1152123"/>
            <a:ext cx="2420213" cy="369332"/>
          </a:xfrm>
          <a:prstGeom prst="rect">
            <a:avLst/>
          </a:prstGeom>
        </p:spPr>
        <p:txBody>
          <a:bodyPr wrap="none">
            <a:spAutoFit/>
          </a:bodyPr>
          <a:lstStyle/>
          <a:p>
            <a:pPr algn="ctr" fontAlgn="b"/>
            <a:r>
              <a:rPr lang="en-US" b="1" dirty="0">
                <a:solidFill>
                  <a:srgbClr val="C00000"/>
                </a:solidFill>
              </a:rPr>
              <a:t>PET Annuity Chart in ES</a:t>
            </a:r>
          </a:p>
        </p:txBody>
      </p:sp>
      <p:sp>
        <p:nvSpPr>
          <p:cNvPr id="7" name="Rectangle 6">
            <a:extLst>
              <a:ext uri="{FF2B5EF4-FFF2-40B4-BE49-F238E27FC236}">
                <a16:creationId xmlns:a16="http://schemas.microsoft.com/office/drawing/2014/main" id="{CA23EB06-3874-4ED6-A5E5-399C34BE1A0A}"/>
              </a:ext>
            </a:extLst>
          </p:cNvPr>
          <p:cNvSpPr/>
          <p:nvPr/>
        </p:nvSpPr>
        <p:spPr>
          <a:xfrm>
            <a:off x="7109840" y="3810625"/>
            <a:ext cx="3277096" cy="2462213"/>
          </a:xfrm>
          <a:prstGeom prst="rect">
            <a:avLst/>
          </a:prstGeom>
        </p:spPr>
        <p:txBody>
          <a:bodyPr wrap="square">
            <a:spAutoFit/>
          </a:bodyPr>
          <a:lstStyle/>
          <a:p>
            <a:r>
              <a:rPr lang="en-IN" sz="1400" b="1" dirty="0"/>
              <a:t>     The annuity return % is purely based on the month staking commitment for the subject to 12 months</a:t>
            </a:r>
          </a:p>
          <a:p>
            <a:endParaRPr lang="en-IN" sz="1400" b="1" dirty="0"/>
          </a:p>
          <a:p>
            <a:r>
              <a:rPr lang="en-IN" sz="1400" b="1" dirty="0"/>
              <a:t>     All the percentages are purely based on number of ES staked in PET plan.</a:t>
            </a:r>
          </a:p>
          <a:p>
            <a:endParaRPr lang="en-US" sz="1400" b="1" dirty="0"/>
          </a:p>
          <a:p>
            <a:r>
              <a:rPr lang="en-US" sz="1400" b="1" dirty="0"/>
              <a:t>     Please refer to the terms and conditions and the Ready Reckoner for more details.</a:t>
            </a:r>
          </a:p>
          <a:p>
            <a:pPr marL="285750" indent="-285750">
              <a:buFont typeface="Arial" panose="020B0604020202020204" pitchFamily="34" charset="0"/>
              <a:buChar char="•"/>
            </a:pPr>
            <a:endParaRPr lang="en-US" sz="1400" b="1" dirty="0"/>
          </a:p>
        </p:txBody>
      </p:sp>
      <p:pic>
        <p:nvPicPr>
          <p:cNvPr id="11" name="Picture 10">
            <a:extLst>
              <a:ext uri="{FF2B5EF4-FFF2-40B4-BE49-F238E27FC236}">
                <a16:creationId xmlns:a16="http://schemas.microsoft.com/office/drawing/2014/main" id="{C2CFD134-C107-466D-8915-76732E8B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95" y="2353482"/>
            <a:ext cx="249937" cy="219456"/>
          </a:xfrm>
          <a:prstGeom prst="rect">
            <a:avLst/>
          </a:prstGeom>
        </p:spPr>
      </p:pic>
      <p:pic>
        <p:nvPicPr>
          <p:cNvPr id="12" name="Picture 11">
            <a:extLst>
              <a:ext uri="{FF2B5EF4-FFF2-40B4-BE49-F238E27FC236}">
                <a16:creationId xmlns:a16="http://schemas.microsoft.com/office/drawing/2014/main" id="{AAF3228B-A809-4188-B16E-8C570A492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23" y="1355231"/>
            <a:ext cx="249937" cy="219456"/>
          </a:xfrm>
          <a:prstGeom prst="rect">
            <a:avLst/>
          </a:prstGeom>
        </p:spPr>
      </p:pic>
      <p:pic>
        <p:nvPicPr>
          <p:cNvPr id="13" name="Picture 12">
            <a:extLst>
              <a:ext uri="{FF2B5EF4-FFF2-40B4-BE49-F238E27FC236}">
                <a16:creationId xmlns:a16="http://schemas.microsoft.com/office/drawing/2014/main" id="{843840F5-4D5A-49D2-A8AD-7010DAB6D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02" y="3591169"/>
            <a:ext cx="249937" cy="219456"/>
          </a:xfrm>
          <a:prstGeom prst="rect">
            <a:avLst/>
          </a:prstGeom>
        </p:spPr>
      </p:pic>
      <p:pic>
        <p:nvPicPr>
          <p:cNvPr id="14" name="Picture 13">
            <a:extLst>
              <a:ext uri="{FF2B5EF4-FFF2-40B4-BE49-F238E27FC236}">
                <a16:creationId xmlns:a16="http://schemas.microsoft.com/office/drawing/2014/main" id="{C173C65C-BDEC-4A1A-B37E-8887D57AD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65" y="5025041"/>
            <a:ext cx="249937" cy="219456"/>
          </a:xfrm>
          <a:prstGeom prst="rect">
            <a:avLst/>
          </a:prstGeom>
        </p:spPr>
      </p:pic>
      <p:pic>
        <p:nvPicPr>
          <p:cNvPr id="15" name="Picture 14">
            <a:extLst>
              <a:ext uri="{FF2B5EF4-FFF2-40B4-BE49-F238E27FC236}">
                <a16:creationId xmlns:a16="http://schemas.microsoft.com/office/drawing/2014/main" id="{DCFDD16F-3839-48CE-A816-560DA4D12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344" y="3886110"/>
            <a:ext cx="229096" cy="201157"/>
          </a:xfrm>
          <a:prstGeom prst="rect">
            <a:avLst/>
          </a:prstGeom>
        </p:spPr>
      </p:pic>
      <p:pic>
        <p:nvPicPr>
          <p:cNvPr id="16" name="Picture 15">
            <a:extLst>
              <a:ext uri="{FF2B5EF4-FFF2-40B4-BE49-F238E27FC236}">
                <a16:creationId xmlns:a16="http://schemas.microsoft.com/office/drawing/2014/main" id="{6FDAF924-FB28-4895-8235-DC80E395D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344" y="4732852"/>
            <a:ext cx="229096" cy="201157"/>
          </a:xfrm>
          <a:prstGeom prst="rect">
            <a:avLst/>
          </a:prstGeom>
        </p:spPr>
      </p:pic>
      <p:pic>
        <p:nvPicPr>
          <p:cNvPr id="17" name="Picture 16">
            <a:extLst>
              <a:ext uri="{FF2B5EF4-FFF2-40B4-BE49-F238E27FC236}">
                <a16:creationId xmlns:a16="http://schemas.microsoft.com/office/drawing/2014/main" id="{4DA4998B-6913-4E46-A02D-7D3C27323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344" y="5378437"/>
            <a:ext cx="229096" cy="201157"/>
          </a:xfrm>
          <a:prstGeom prst="rect">
            <a:avLst/>
          </a:prstGeom>
        </p:spPr>
      </p:pic>
      <p:pic>
        <p:nvPicPr>
          <p:cNvPr id="22" name="Picture 21">
            <a:extLst>
              <a:ext uri="{FF2B5EF4-FFF2-40B4-BE49-F238E27FC236}">
                <a16:creationId xmlns:a16="http://schemas.microsoft.com/office/drawing/2014/main" id="{A4B74D0D-C7D0-4705-9B44-D8F615E49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26" name="Rectangle 25">
            <a:extLst>
              <a:ext uri="{FF2B5EF4-FFF2-40B4-BE49-F238E27FC236}">
                <a16:creationId xmlns:a16="http://schemas.microsoft.com/office/drawing/2014/main" id="{5B8FD575-37FF-4EC5-984B-4F4A9D4E96AE}"/>
              </a:ext>
            </a:extLst>
          </p:cNvPr>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sp>
        <p:nvSpPr>
          <p:cNvPr id="27" name="Rectangle 26">
            <a:extLst>
              <a:ext uri="{FF2B5EF4-FFF2-40B4-BE49-F238E27FC236}">
                <a16:creationId xmlns:a16="http://schemas.microsoft.com/office/drawing/2014/main" id="{5AE03CFD-1E12-4C20-8FD3-B36D0D4C04F2}"/>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28" name="Picture 27">
            <a:extLst>
              <a:ext uri="{FF2B5EF4-FFF2-40B4-BE49-F238E27FC236}">
                <a16:creationId xmlns:a16="http://schemas.microsoft.com/office/drawing/2014/main" id="{86C35CB4-8FB8-48B7-AE8D-4EF91098B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pic>
        <p:nvPicPr>
          <p:cNvPr id="30" name="Picture 29">
            <a:extLst>
              <a:ext uri="{FF2B5EF4-FFF2-40B4-BE49-F238E27FC236}">
                <a16:creationId xmlns:a16="http://schemas.microsoft.com/office/drawing/2014/main" id="{6313F955-1A6A-4C43-9D66-283D2316F313}"/>
              </a:ext>
            </a:extLst>
          </p:cNvPr>
          <p:cNvPicPr>
            <a:picLocks noChangeAspect="1"/>
          </p:cNvPicPr>
          <p:nvPr/>
        </p:nvPicPr>
        <p:blipFill rotWithShape="1">
          <a:blip r:embed="rId5">
            <a:extLst>
              <a:ext uri="{28A0092B-C50C-407E-A947-70E740481C1C}">
                <a14:useLocalDpi xmlns:a14="http://schemas.microsoft.com/office/drawing/2010/main" val="0"/>
              </a:ext>
            </a:extLst>
          </a:blip>
          <a:srcRect l="20147" t="6033" r="21981" b="5623"/>
          <a:stretch/>
        </p:blipFill>
        <p:spPr>
          <a:xfrm>
            <a:off x="10799385" y="4907796"/>
            <a:ext cx="1171686" cy="1788598"/>
          </a:xfrm>
          <a:prstGeom prst="rect">
            <a:avLst/>
          </a:prstGeom>
        </p:spPr>
      </p:pic>
    </p:spTree>
    <p:extLst>
      <p:ext uri="{BB962C8B-B14F-4D97-AF65-F5344CB8AC3E}">
        <p14:creationId xmlns:p14="http://schemas.microsoft.com/office/powerpoint/2010/main" val="226593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 name="Freeform: Shape 2026">
            <a:extLst>
              <a:ext uri="{FF2B5EF4-FFF2-40B4-BE49-F238E27FC236}">
                <a16:creationId xmlns:a16="http://schemas.microsoft.com/office/drawing/2014/main" id="{EB16E126-2224-47E1-8E05-1A64845B74F2}"/>
              </a:ext>
            </a:extLst>
          </p:cNvPr>
          <p:cNvSpPr/>
          <p:nvPr/>
        </p:nvSpPr>
        <p:spPr>
          <a:xfrm>
            <a:off x="-14928619" y="2095727"/>
            <a:ext cx="15070" cy="15070"/>
          </a:xfrm>
          <a:custGeom>
            <a:avLst/>
            <a:gdLst/>
            <a:ahLst/>
            <a:cxnLst/>
            <a:rect l="l" t="t" r="r" b="b"/>
            <a:pathLst>
              <a:path/>
            </a:pathLst>
          </a:custGeom>
          <a:noFill/>
          <a:ln w="15064" cap="flat">
            <a:noFill/>
            <a:prstDash val="solid"/>
            <a:miter/>
          </a:ln>
        </p:spPr>
        <p:txBody>
          <a:bodyPr rtlCol="0" anchor="ctr"/>
          <a:lstStyle/>
          <a:p>
            <a:endParaRPr lang="en-ID"/>
          </a:p>
        </p:txBody>
      </p:sp>
      <p:sp>
        <p:nvSpPr>
          <p:cNvPr id="9" name="Rectangle 3"/>
          <p:cNvSpPr>
            <a:spLocks noChangeArrowheads="1"/>
          </p:cNvSpPr>
          <p:nvPr/>
        </p:nvSpPr>
        <p:spPr bwMode="auto">
          <a:xfrm>
            <a:off x="1436914" y="141859"/>
            <a:ext cx="9692641"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IN" sz="2800" b="1" dirty="0">
                <a:solidFill>
                  <a:srgbClr val="002060"/>
                </a:solidFill>
                <a:latin typeface="+mj-lt"/>
                <a:ea typeface="Arial" pitchFamily="34" charset="0"/>
                <a:cs typeface="Arial" pitchFamily="34" charset="0"/>
              </a:rPr>
              <a:t>Ready </a:t>
            </a:r>
            <a:r>
              <a:rPr lang="en-IN" sz="2800" b="1" dirty="0" err="1">
                <a:solidFill>
                  <a:srgbClr val="002060"/>
                </a:solidFill>
                <a:latin typeface="+mj-lt"/>
                <a:ea typeface="Arial" pitchFamily="34" charset="0"/>
                <a:cs typeface="Arial" pitchFamily="34" charset="0"/>
              </a:rPr>
              <a:t>Recknor</a:t>
            </a:r>
            <a:r>
              <a:rPr lang="en-IN" sz="2800" b="1" dirty="0">
                <a:solidFill>
                  <a:srgbClr val="002060"/>
                </a:solidFill>
                <a:latin typeface="+mj-lt"/>
                <a:ea typeface="Arial" pitchFamily="34" charset="0"/>
                <a:cs typeface="Arial" pitchFamily="34" charset="0"/>
              </a:rPr>
              <a:t> Chart for PET with </a:t>
            </a:r>
          </a:p>
          <a:p>
            <a:pPr lvl="0" algn="ctr" fontAlgn="base">
              <a:spcBef>
                <a:spcPct val="0"/>
              </a:spcBef>
              <a:spcAft>
                <a:spcPct val="0"/>
              </a:spcAft>
            </a:pPr>
            <a:r>
              <a:rPr lang="en-IN" sz="2800" b="1" dirty="0">
                <a:solidFill>
                  <a:srgbClr val="002060"/>
                </a:solidFill>
                <a:latin typeface="+mj-lt"/>
                <a:ea typeface="Arial" pitchFamily="34" charset="0"/>
                <a:cs typeface="Arial" pitchFamily="34" charset="0"/>
              </a:rPr>
              <a:t>10000 ES Minimum Staking Commitment, Annuity Gain 12%</a:t>
            </a:r>
            <a:endParaRPr kumimoji="0" lang="en-US" sz="2800" b="0" i="0" u="none" strike="noStrike" cap="none" normalizeH="0" baseline="0" dirty="0">
              <a:ln>
                <a:noFill/>
              </a:ln>
              <a:solidFill>
                <a:srgbClr val="002060"/>
              </a:solidFill>
              <a:effectLst/>
              <a:latin typeface="+mj-lt"/>
              <a:cs typeface="Arial" pitchFamily="34" charset="0"/>
            </a:endParaRPr>
          </a:p>
        </p:txBody>
      </p:sp>
      <p:sp>
        <p:nvSpPr>
          <p:cNvPr id="17" name="Rectangle 16"/>
          <p:cNvSpPr/>
          <p:nvPr/>
        </p:nvSpPr>
        <p:spPr>
          <a:xfrm>
            <a:off x="9221315" y="6622516"/>
            <a:ext cx="2478564" cy="230832"/>
          </a:xfrm>
          <a:prstGeom prst="rect">
            <a:avLst/>
          </a:prstGeom>
        </p:spPr>
        <p:txBody>
          <a:bodyPr wrap="none">
            <a:spAutoFit/>
          </a:bodyPr>
          <a:lstStyle/>
          <a:p>
            <a:r>
              <a:rPr lang="en-US" sz="900" b="1" dirty="0"/>
              <a:t>This is only for internal circulation purpose only</a:t>
            </a:r>
          </a:p>
        </p:txBody>
      </p:sp>
      <p:pic>
        <p:nvPicPr>
          <p:cNvPr id="18" name="Picture 17">
            <a:extLst>
              <a:ext uri="{FF2B5EF4-FFF2-40B4-BE49-F238E27FC236}">
                <a16:creationId xmlns:a16="http://schemas.microsoft.com/office/drawing/2014/main" id="{2C4D75B4-02BF-471C-BB7D-E285885CA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21" name="Rectangle 20">
            <a:extLst>
              <a:ext uri="{FF2B5EF4-FFF2-40B4-BE49-F238E27FC236}">
                <a16:creationId xmlns:a16="http://schemas.microsoft.com/office/drawing/2014/main" id="{42503DAA-FA18-4B1F-81F6-FAC74A14E43B}"/>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22" name="Picture 21">
            <a:extLst>
              <a:ext uri="{FF2B5EF4-FFF2-40B4-BE49-F238E27FC236}">
                <a16:creationId xmlns:a16="http://schemas.microsoft.com/office/drawing/2014/main" id="{4187849D-A71C-4BC4-8C75-FC76D65C4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pic>
        <p:nvPicPr>
          <p:cNvPr id="23" name="Picture 22">
            <a:extLst>
              <a:ext uri="{FF2B5EF4-FFF2-40B4-BE49-F238E27FC236}">
                <a16:creationId xmlns:a16="http://schemas.microsoft.com/office/drawing/2014/main" id="{9A6C0CC4-E991-41D1-82B5-AF52EC81FEE4}"/>
              </a:ext>
            </a:extLst>
          </p:cNvPr>
          <p:cNvPicPr>
            <a:picLocks noChangeAspect="1"/>
          </p:cNvPicPr>
          <p:nvPr/>
        </p:nvPicPr>
        <p:blipFill rotWithShape="1">
          <a:blip r:embed="rId5">
            <a:extLst>
              <a:ext uri="{28A0092B-C50C-407E-A947-70E740481C1C}">
                <a14:useLocalDpi xmlns:a14="http://schemas.microsoft.com/office/drawing/2010/main" val="0"/>
              </a:ext>
            </a:extLst>
          </a:blip>
          <a:srcRect l="20147" t="6033" r="21981" b="5623"/>
          <a:stretch/>
        </p:blipFill>
        <p:spPr>
          <a:xfrm>
            <a:off x="10799385" y="4907796"/>
            <a:ext cx="1171686" cy="1788598"/>
          </a:xfrm>
          <a:prstGeom prst="rect">
            <a:avLst/>
          </a:prstGeom>
        </p:spPr>
      </p:pic>
      <p:pic>
        <p:nvPicPr>
          <p:cNvPr id="11" name="Picture 10">
            <a:extLst>
              <a:ext uri="{FF2B5EF4-FFF2-40B4-BE49-F238E27FC236}">
                <a16:creationId xmlns:a16="http://schemas.microsoft.com/office/drawing/2014/main" id="{300D68DD-0156-4D9B-8472-A3DC824DB5C1}"/>
              </a:ext>
            </a:extLst>
          </p:cNvPr>
          <p:cNvPicPr>
            <a:picLocks noChangeAspect="1"/>
          </p:cNvPicPr>
          <p:nvPr/>
        </p:nvPicPr>
        <p:blipFill>
          <a:blip r:embed="rId6"/>
          <a:stretch>
            <a:fillRect/>
          </a:stretch>
        </p:blipFill>
        <p:spPr>
          <a:xfrm>
            <a:off x="263511" y="1950204"/>
            <a:ext cx="11707560" cy="2406493"/>
          </a:xfrm>
          <a:prstGeom prst="rect">
            <a:avLst/>
          </a:prstGeom>
        </p:spPr>
      </p:pic>
    </p:spTree>
    <p:extLst>
      <p:ext uri="{BB962C8B-B14F-4D97-AF65-F5344CB8AC3E}">
        <p14:creationId xmlns:p14="http://schemas.microsoft.com/office/powerpoint/2010/main" val="371106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3329C1-06BC-4F3D-9ED1-BFD746E9D344}"/>
              </a:ext>
            </a:extLst>
          </p:cNvPr>
          <p:cNvSpPr/>
          <p:nvPr/>
        </p:nvSpPr>
        <p:spPr>
          <a:xfrm>
            <a:off x="597348" y="1550925"/>
            <a:ext cx="1955246" cy="418576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gn="just"/>
            <a:r>
              <a:rPr lang="en-US" sz="1400" b="1" dirty="0"/>
              <a:t>     Nominee:</a:t>
            </a:r>
            <a:r>
              <a:rPr lang="en-US" sz="1400" dirty="0"/>
              <a:t> </a:t>
            </a:r>
          </a:p>
          <a:p>
            <a:r>
              <a:rPr lang="en-US" sz="1400" dirty="0"/>
              <a:t>Any number of nominees can be added by the </a:t>
            </a:r>
            <a:r>
              <a:rPr lang="en-US" sz="1400" dirty="0" err="1"/>
              <a:t>staker</a:t>
            </a:r>
            <a:r>
              <a:rPr lang="en-US" sz="1400" dirty="0"/>
              <a:t>. A nominee  who gets the benefit of the plan in case, the </a:t>
            </a:r>
            <a:r>
              <a:rPr lang="en-US" sz="1400" dirty="0" err="1"/>
              <a:t>staker</a:t>
            </a:r>
            <a:r>
              <a:rPr lang="en-US" sz="1400" dirty="0"/>
              <a:t> doesn’t withdraw benefit continuously for 12 months. If the </a:t>
            </a:r>
            <a:r>
              <a:rPr lang="en-US" sz="1400" dirty="0" err="1"/>
              <a:t>staker</a:t>
            </a:r>
            <a:r>
              <a:rPr lang="en-US" sz="1400" dirty="0"/>
              <a:t> doesn`t withdraw benefits till 1 year, then nominee can withdraw these benefits ( in case there is no appointee selected). Any Nominee can also deposit SAP on behalf of the </a:t>
            </a:r>
            <a:r>
              <a:rPr lang="en-US" sz="1400" dirty="0" err="1"/>
              <a:t>staker</a:t>
            </a:r>
            <a:endParaRPr lang="en-US" sz="1400" dirty="0"/>
          </a:p>
          <a:p>
            <a:pPr algn="just"/>
            <a:endParaRPr lang="en-US" sz="1400" dirty="0"/>
          </a:p>
        </p:txBody>
      </p:sp>
      <p:pic>
        <p:nvPicPr>
          <p:cNvPr id="4" name="Picture 3">
            <a:extLst>
              <a:ext uri="{FF2B5EF4-FFF2-40B4-BE49-F238E27FC236}">
                <a16:creationId xmlns:a16="http://schemas.microsoft.com/office/drawing/2014/main" id="{E4FD10FF-D0C4-4076-AB8B-735F35AF2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28" y="1518260"/>
            <a:ext cx="573143" cy="503245"/>
          </a:xfrm>
          <a:prstGeom prst="rect">
            <a:avLst/>
          </a:prstGeom>
        </p:spPr>
      </p:pic>
      <p:sp>
        <p:nvSpPr>
          <p:cNvPr id="7" name="Rectangle 6">
            <a:extLst>
              <a:ext uri="{FF2B5EF4-FFF2-40B4-BE49-F238E27FC236}">
                <a16:creationId xmlns:a16="http://schemas.microsoft.com/office/drawing/2014/main" id="{4914D121-15A0-4573-8C87-609F1B6363CA}"/>
              </a:ext>
            </a:extLst>
          </p:cNvPr>
          <p:cNvSpPr/>
          <p:nvPr/>
        </p:nvSpPr>
        <p:spPr>
          <a:xfrm>
            <a:off x="8925371" y="865118"/>
            <a:ext cx="2750278"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r"/>
            <a:endParaRPr lang="en-US" sz="1400" dirty="0"/>
          </a:p>
          <a:p>
            <a:pPr algn="r"/>
            <a:r>
              <a:rPr lang="en-US" sz="1400" b="1" dirty="0"/>
              <a:t>     Appointee: </a:t>
            </a:r>
          </a:p>
          <a:p>
            <a:pPr algn="r">
              <a:buFont typeface="Wingdings" pitchFamily="2" charset="2"/>
              <a:buChar char="v"/>
            </a:pPr>
            <a:r>
              <a:rPr lang="en-US" sz="1400" dirty="0"/>
              <a:t>Appointee is the custodian who can facilitate preponement of benefits to the nominee. </a:t>
            </a:r>
          </a:p>
          <a:p>
            <a:pPr lvl="0" algn="r">
              <a:buFont typeface="Wingdings" pitchFamily="2" charset="2"/>
              <a:buChar char="v"/>
            </a:pPr>
            <a:r>
              <a:rPr lang="en-US" sz="1400" dirty="0"/>
              <a:t>Any number of appointees can be added. With the approval of min 51% appointee, the appointee can prepone the benefits for the nominee in case the </a:t>
            </a:r>
            <a:r>
              <a:rPr lang="en-US" sz="1400" dirty="0" err="1"/>
              <a:t>staker</a:t>
            </a:r>
            <a:r>
              <a:rPr lang="en-US" sz="1400" dirty="0"/>
              <a:t> doesn’t withdraw benefits continuously for 6 months. The appointee can vote any anytime. If </a:t>
            </a:r>
            <a:r>
              <a:rPr lang="en-US" sz="1400" dirty="0" err="1"/>
              <a:t>staker</a:t>
            </a:r>
            <a:r>
              <a:rPr lang="en-US" sz="1400" dirty="0"/>
              <a:t> doesn`t withdraw benefits up to 6 months then with the consensus of appointees, nominees could be able to withdraw before the 1-year waiting period criteria.</a:t>
            </a:r>
          </a:p>
        </p:txBody>
      </p:sp>
      <p:pic>
        <p:nvPicPr>
          <p:cNvPr id="5" name="Picture 4">
            <a:extLst>
              <a:ext uri="{FF2B5EF4-FFF2-40B4-BE49-F238E27FC236}">
                <a16:creationId xmlns:a16="http://schemas.microsoft.com/office/drawing/2014/main" id="{651D1249-0EE6-4EC6-91D3-5DD4062C8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5371" y="865118"/>
            <a:ext cx="501728" cy="440540"/>
          </a:xfrm>
          <a:prstGeom prst="rect">
            <a:avLst/>
          </a:prstGeom>
        </p:spPr>
      </p:pic>
      <p:pic>
        <p:nvPicPr>
          <p:cNvPr id="8" name="Picture 7">
            <a:extLst>
              <a:ext uri="{FF2B5EF4-FFF2-40B4-BE49-F238E27FC236}">
                <a16:creationId xmlns:a16="http://schemas.microsoft.com/office/drawing/2014/main" id="{22D1E990-F59F-451D-859C-BD5C384F8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710" y="2"/>
            <a:ext cx="1227227" cy="920543"/>
          </a:xfrm>
          <a:prstGeom prst="rect">
            <a:avLst/>
          </a:prstGeom>
        </p:spPr>
      </p:pic>
      <p:sp>
        <p:nvSpPr>
          <p:cNvPr id="9" name="Rectangle 8">
            <a:extLst>
              <a:ext uri="{FF2B5EF4-FFF2-40B4-BE49-F238E27FC236}">
                <a16:creationId xmlns:a16="http://schemas.microsoft.com/office/drawing/2014/main" id="{4F6024E9-E6F2-47B1-8758-1A3ECB1690E6}"/>
              </a:ext>
            </a:extLst>
          </p:cNvPr>
          <p:cNvSpPr/>
          <p:nvPr/>
        </p:nvSpPr>
        <p:spPr>
          <a:xfrm>
            <a:off x="9974487" y="6655619"/>
            <a:ext cx="2204450" cy="215444"/>
          </a:xfrm>
          <a:prstGeom prst="rect">
            <a:avLst/>
          </a:prstGeom>
        </p:spPr>
        <p:txBody>
          <a:bodyPr wrap="none">
            <a:spAutoFit/>
          </a:bodyPr>
          <a:lstStyle/>
          <a:p>
            <a:r>
              <a:rPr lang="en-US" sz="800" b="1" dirty="0"/>
              <a:t>This is only for internal circulation purpose only</a:t>
            </a:r>
          </a:p>
        </p:txBody>
      </p:sp>
      <p:sp>
        <p:nvSpPr>
          <p:cNvPr id="10" name="Rectangle 9">
            <a:extLst>
              <a:ext uri="{FF2B5EF4-FFF2-40B4-BE49-F238E27FC236}">
                <a16:creationId xmlns:a16="http://schemas.microsoft.com/office/drawing/2014/main" id="{C2C73FA1-FCBE-4761-8837-AA873B13E78D}"/>
              </a:ext>
            </a:extLst>
          </p:cNvPr>
          <p:cNvSpPr/>
          <p:nvPr/>
        </p:nvSpPr>
        <p:spPr>
          <a:xfrm>
            <a:off x="22391" y="6637936"/>
            <a:ext cx="9157063" cy="215444"/>
          </a:xfrm>
          <a:prstGeom prst="rect">
            <a:avLst/>
          </a:prstGeom>
        </p:spPr>
        <p:txBody>
          <a:bodyPr wrap="square">
            <a:spAutoFit/>
          </a:bodyPr>
          <a:lstStyle/>
          <a:p>
            <a:r>
              <a:rPr lang="en-US" sz="800" b="1" dirty="0"/>
              <a:t>Era Swap Token is subject to Market Risk. Please read Era Swap Utility Token Whitepaper , Era Swap Life T &amp; C* before participating 		Applicable only for </a:t>
            </a:r>
            <a:r>
              <a:rPr lang="en-US" sz="800" b="1" dirty="0" err="1"/>
              <a:t>Eraswappers</a:t>
            </a:r>
            <a:endParaRPr lang="en-US" sz="800" b="1" dirty="0"/>
          </a:p>
        </p:txBody>
      </p:sp>
      <p:pic>
        <p:nvPicPr>
          <p:cNvPr id="11" name="Picture 10">
            <a:extLst>
              <a:ext uri="{FF2B5EF4-FFF2-40B4-BE49-F238E27FC236}">
                <a16:creationId xmlns:a16="http://schemas.microsoft.com/office/drawing/2014/main" id="{47B85D2C-49A1-48FA-92D2-C39E30BE5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43" y="55428"/>
            <a:ext cx="642828" cy="809690"/>
          </a:xfrm>
          <a:prstGeom prst="rect">
            <a:avLst/>
          </a:prstGeom>
        </p:spPr>
      </p:pic>
      <p:pic>
        <p:nvPicPr>
          <p:cNvPr id="12" name="Picture 11">
            <a:extLst>
              <a:ext uri="{FF2B5EF4-FFF2-40B4-BE49-F238E27FC236}">
                <a16:creationId xmlns:a16="http://schemas.microsoft.com/office/drawing/2014/main" id="{107D6ADC-A63E-42C8-81ED-17469BBEDF6E}"/>
              </a:ext>
            </a:extLst>
          </p:cNvPr>
          <p:cNvPicPr>
            <a:picLocks noChangeAspect="1"/>
          </p:cNvPicPr>
          <p:nvPr/>
        </p:nvPicPr>
        <p:blipFill rotWithShape="1">
          <a:blip r:embed="rId5">
            <a:extLst>
              <a:ext uri="{28A0092B-C50C-407E-A947-70E740481C1C}">
                <a14:useLocalDpi xmlns:a14="http://schemas.microsoft.com/office/drawing/2010/main" val="0"/>
              </a:ext>
            </a:extLst>
          </a:blip>
          <a:srcRect l="20147" t="6033" r="21981" b="5623"/>
          <a:stretch/>
        </p:blipFill>
        <p:spPr>
          <a:xfrm>
            <a:off x="10799385" y="4907796"/>
            <a:ext cx="1171686" cy="1788598"/>
          </a:xfrm>
          <a:prstGeom prst="rect">
            <a:avLst/>
          </a:prstGeom>
        </p:spPr>
      </p:pic>
      <p:pic>
        <p:nvPicPr>
          <p:cNvPr id="2" name="Picture 1">
            <a:extLst>
              <a:ext uri="{FF2B5EF4-FFF2-40B4-BE49-F238E27FC236}">
                <a16:creationId xmlns:a16="http://schemas.microsoft.com/office/drawing/2014/main" id="{08B409BC-899E-4EDA-9BAC-DB1B191707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5804" y="1653911"/>
            <a:ext cx="6648584" cy="3722983"/>
          </a:xfrm>
          <a:prstGeom prst="rect">
            <a:avLst/>
          </a:prstGeom>
        </p:spPr>
      </p:pic>
      <p:sp>
        <p:nvSpPr>
          <p:cNvPr id="14" name="Title 3">
            <a:extLst>
              <a:ext uri="{FF2B5EF4-FFF2-40B4-BE49-F238E27FC236}">
                <a16:creationId xmlns:a16="http://schemas.microsoft.com/office/drawing/2014/main" id="{802BCD92-5F56-4264-94C2-D4428481E38A}"/>
              </a:ext>
            </a:extLst>
          </p:cNvPr>
          <p:cNvSpPr txBox="1">
            <a:spLocks/>
          </p:cNvSpPr>
          <p:nvPr/>
        </p:nvSpPr>
        <p:spPr>
          <a:xfrm>
            <a:off x="838200" y="199160"/>
            <a:ext cx="10515600" cy="6332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base">
              <a:spcAft>
                <a:spcPct val="0"/>
              </a:spcAft>
            </a:pPr>
            <a:r>
              <a:rPr lang="en-US" sz="2800" b="1" dirty="0">
                <a:solidFill>
                  <a:srgbClr val="002060"/>
                </a:solidFill>
                <a:ea typeface="Arial" pitchFamily="34" charset="0"/>
                <a:cs typeface="Arial" pitchFamily="34" charset="0"/>
              </a:rPr>
              <a:t>LEGACY</a:t>
            </a:r>
          </a:p>
        </p:txBody>
      </p:sp>
    </p:spTree>
    <p:extLst>
      <p:ext uri="{BB962C8B-B14F-4D97-AF65-F5344CB8AC3E}">
        <p14:creationId xmlns:p14="http://schemas.microsoft.com/office/powerpoint/2010/main" val="1671160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24300</TotalTime>
  <Words>2176</Words>
  <Application>Microsoft Office PowerPoint</Application>
  <PresentationFormat>Widescreen</PresentationFormat>
  <Paragraphs>222</Paragraphs>
  <Slides>14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Why TimeAlly Personal Era Swap Teller (PET)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dc:creator>
  <cp:lastModifiedBy>Kavish Jhaveri</cp:lastModifiedBy>
  <cp:revision>623</cp:revision>
  <dcterms:created xsi:type="dcterms:W3CDTF">2019-07-08T11:53:44Z</dcterms:created>
  <dcterms:modified xsi:type="dcterms:W3CDTF">2020-01-08T15:46:44Z</dcterms:modified>
</cp:coreProperties>
</file>